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2"/>
  </p:sldMasterIdLst>
  <p:notesMasterIdLst>
    <p:notesMasterId r:id="rId43"/>
  </p:notesMasterIdLst>
  <p:handoutMasterIdLst>
    <p:handoutMasterId r:id="rId44"/>
  </p:handoutMasterIdLst>
  <p:sldIdLst>
    <p:sldId id="265" r:id="rId3"/>
    <p:sldId id="316" r:id="rId4"/>
    <p:sldId id="327" r:id="rId5"/>
    <p:sldId id="311" r:id="rId6"/>
    <p:sldId id="326" r:id="rId7"/>
    <p:sldId id="348" r:id="rId8"/>
    <p:sldId id="349" r:id="rId9"/>
    <p:sldId id="341" r:id="rId10"/>
    <p:sldId id="353" r:id="rId11"/>
    <p:sldId id="352" r:id="rId12"/>
    <p:sldId id="381" r:id="rId13"/>
    <p:sldId id="354" r:id="rId14"/>
    <p:sldId id="343" r:id="rId15"/>
    <p:sldId id="355" r:id="rId16"/>
    <p:sldId id="356" r:id="rId17"/>
    <p:sldId id="357" r:id="rId18"/>
    <p:sldId id="358" r:id="rId19"/>
    <p:sldId id="359" r:id="rId20"/>
    <p:sldId id="360"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 id="376" r:id="rId36"/>
    <p:sldId id="377" r:id="rId37"/>
    <p:sldId id="378" r:id="rId38"/>
    <p:sldId id="379" r:id="rId39"/>
    <p:sldId id="380" r:id="rId40"/>
    <p:sldId id="338" r:id="rId41"/>
    <p:sldId id="321" r:id="rId42"/>
  </p:sldIdLst>
  <p:sldSz cx="9144000" cy="6858000" type="screen4x3"/>
  <p:notesSz cx="6858000" cy="9144000"/>
  <p:embeddedFontLst>
    <p:embeddedFont>
      <p:font typeface="Corbel" panose="020B0503020204020204" pitchFamily="3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030" userDrawn="1">
          <p15:clr>
            <a:srgbClr val="A4A3A4"/>
          </p15:clr>
        </p15:guide>
        <p15:guide id="3" orient="horz" pos="1200" userDrawn="1">
          <p15:clr>
            <a:srgbClr val="A4A3A4"/>
          </p15:clr>
        </p15:guide>
        <p15:guide id="4" orient="horz" pos="1008" userDrawn="1">
          <p15:clr>
            <a:srgbClr val="A4A3A4"/>
          </p15:clr>
        </p15:guide>
        <p15:guide id="5" orient="horz" pos="3792" userDrawn="1">
          <p15:clr>
            <a:srgbClr val="A4A3A4"/>
          </p15:clr>
        </p15:guide>
        <p15:guide id="6" orient="horz" userDrawn="1">
          <p15:clr>
            <a:srgbClr val="A4A3A4"/>
          </p15:clr>
        </p15:guide>
        <p15:guide id="7" orient="horz" pos="3360" userDrawn="1">
          <p15:clr>
            <a:srgbClr val="A4A3A4"/>
          </p15:clr>
        </p15:guide>
        <p15:guide id="8" orient="horz" pos="3312" userDrawn="1">
          <p15:clr>
            <a:srgbClr val="A4A3A4"/>
          </p15:clr>
        </p15:guide>
        <p15:guide id="9" orient="horz" pos="240" userDrawn="1">
          <p15:clr>
            <a:srgbClr val="A4A3A4"/>
          </p15:clr>
        </p15:guide>
        <p15:guide id="10" orient="horz" pos="432" userDrawn="1">
          <p15:clr>
            <a:srgbClr val="A4A3A4"/>
          </p15:clr>
        </p15:guide>
        <p15:guide id="11" orient="horz" pos="2784" userDrawn="1">
          <p15:clr>
            <a:srgbClr val="A4A3A4"/>
          </p15:clr>
        </p15:guide>
        <p15:guide id="12" pos="2880" userDrawn="1">
          <p15:clr>
            <a:srgbClr val="A4A3A4"/>
          </p15:clr>
        </p15:guide>
        <p15:guide id="13" pos="719" userDrawn="1">
          <p15:clr>
            <a:srgbClr val="A4A3A4"/>
          </p15:clr>
        </p15:guide>
        <p15:guide id="14" pos="4608" userDrawn="1">
          <p15:clr>
            <a:srgbClr val="A4A3A4"/>
          </p15:clr>
        </p15:guide>
        <p15:guide id="15" pos="935" userDrawn="1">
          <p15:clr>
            <a:srgbClr val="A4A3A4"/>
          </p15:clr>
        </p15:guide>
        <p15:guide id="16" pos="5257" userDrawn="1">
          <p15:clr>
            <a:srgbClr val="A4A3A4"/>
          </p15:clr>
        </p15:guide>
        <p15:guide id="17" pos="4392" userDrawn="1">
          <p15:clr>
            <a:srgbClr val="A4A3A4"/>
          </p15:clr>
        </p15:guide>
        <p15:guide id="18" pos="503" userDrawn="1">
          <p15:clr>
            <a:srgbClr val="A4A3A4"/>
          </p15:clr>
        </p15:guide>
        <p15:guide id="19" pos="5365" userDrawn="1">
          <p15:clr>
            <a:srgbClr val="A4A3A4"/>
          </p15:clr>
        </p15:guide>
        <p15:guide id="20" pos="23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édio 3 - Destaqu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Estilo Claro 1 - Destaqu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Destaqu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586" autoAdjust="0"/>
  </p:normalViewPr>
  <p:slideViewPr>
    <p:cSldViewPr showGuides="1">
      <p:cViewPr varScale="1">
        <p:scale>
          <a:sx n="114" d="100"/>
          <a:sy n="114" d="100"/>
        </p:scale>
        <p:origin x="1368" y="96"/>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2880"/>
        <p:guide pos="719"/>
        <p:guide pos="4608"/>
        <p:guide pos="935"/>
        <p:guide pos="5257"/>
        <p:guide pos="4392"/>
        <p:guide pos="503"/>
        <p:guide pos="5365"/>
        <p:guide pos="234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howGuides="1">
      <p:cViewPr varScale="1">
        <p:scale>
          <a:sx n="90" d="100"/>
          <a:sy n="90" d="100"/>
        </p:scale>
        <p:origin x="369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pt-PT" smtClean="0"/>
              <a:t>01/12/2015</a:t>
            </a:fld>
            <a:endParaRPr lang="pt-PT" dirty="0"/>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lang="pt-PT" smtClean="0"/>
              <a:t>‹#›</a:t>
            </a:fld>
            <a:endParaRPr lang="pt-P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dirty="0"/>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pt-PT" smtClean="0"/>
              <a:t>01/12/2015</a:t>
            </a:fld>
            <a:endParaRPr lang="pt-PT" dirty="0"/>
          </a:p>
        </p:txBody>
      </p:sp>
      <p:sp>
        <p:nvSpPr>
          <p:cNvPr id="4" name="Marcador de Posição da Imagem do Diapositivo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PT" dirty="0"/>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dirty="0" smtClean="0"/>
              <a:t>Clique para editar os estilos</a:t>
            </a:r>
          </a:p>
          <a:p>
            <a:pPr lvl="1"/>
            <a:r>
              <a:rPr lang="pt-PT" dirty="0" smtClean="0"/>
              <a:t>Segundo nível</a:t>
            </a:r>
          </a:p>
          <a:p>
            <a:pPr lvl="2"/>
            <a:r>
              <a:rPr lang="pt-PT" dirty="0" smtClean="0"/>
              <a:t>Terceiro nível</a:t>
            </a:r>
          </a:p>
          <a:p>
            <a:pPr lvl="3"/>
            <a:r>
              <a:rPr lang="pt-PT" dirty="0" smtClean="0"/>
              <a:t>Quarto nível</a:t>
            </a:r>
          </a:p>
          <a:p>
            <a:pPr lvl="4"/>
            <a:r>
              <a:rPr lang="pt-PT" dirty="0" smtClean="0"/>
              <a:t>Quinto nível</a:t>
            </a:r>
            <a:endParaRPr lang="pt-PT" dirty="0"/>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dirty="0"/>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pt-PT" smtClean="0"/>
              <a:t>‹#›</a:t>
            </a:fld>
            <a:endParaRPr lang="pt-P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a:t>
            </a:fld>
            <a:endParaRPr lang="pt-PT" dirty="0"/>
          </a:p>
        </p:txBody>
      </p:sp>
    </p:spTree>
    <p:extLst>
      <p:ext uri="{BB962C8B-B14F-4D97-AF65-F5344CB8AC3E}">
        <p14:creationId xmlns:p14="http://schemas.microsoft.com/office/powerpoint/2010/main" val="71115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10</a:t>
            </a:fld>
            <a:endParaRPr lang="pt-PT" dirty="0"/>
          </a:p>
        </p:txBody>
      </p:sp>
    </p:spTree>
    <p:extLst>
      <p:ext uri="{BB962C8B-B14F-4D97-AF65-F5344CB8AC3E}">
        <p14:creationId xmlns:p14="http://schemas.microsoft.com/office/powerpoint/2010/main" val="94270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11</a:t>
            </a:fld>
            <a:endParaRPr lang="pt-PT" dirty="0"/>
          </a:p>
        </p:txBody>
      </p:sp>
    </p:spTree>
    <p:extLst>
      <p:ext uri="{BB962C8B-B14F-4D97-AF65-F5344CB8AC3E}">
        <p14:creationId xmlns:p14="http://schemas.microsoft.com/office/powerpoint/2010/main" val="2725796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12</a:t>
            </a:fld>
            <a:endParaRPr lang="pt-PT" dirty="0"/>
          </a:p>
        </p:txBody>
      </p:sp>
    </p:spTree>
    <p:extLst>
      <p:ext uri="{BB962C8B-B14F-4D97-AF65-F5344CB8AC3E}">
        <p14:creationId xmlns:p14="http://schemas.microsoft.com/office/powerpoint/2010/main" val="38851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13</a:t>
            </a:fld>
            <a:endParaRPr lang="pt-PT" dirty="0"/>
          </a:p>
        </p:txBody>
      </p:sp>
    </p:spTree>
    <p:extLst>
      <p:ext uri="{BB962C8B-B14F-4D97-AF65-F5344CB8AC3E}">
        <p14:creationId xmlns:p14="http://schemas.microsoft.com/office/powerpoint/2010/main" val="353832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14</a:t>
            </a:fld>
            <a:endParaRPr lang="pt-PT" dirty="0"/>
          </a:p>
        </p:txBody>
      </p:sp>
    </p:spTree>
    <p:extLst>
      <p:ext uri="{BB962C8B-B14F-4D97-AF65-F5344CB8AC3E}">
        <p14:creationId xmlns:p14="http://schemas.microsoft.com/office/powerpoint/2010/main" val="329661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15</a:t>
            </a:fld>
            <a:endParaRPr lang="pt-PT" dirty="0"/>
          </a:p>
        </p:txBody>
      </p:sp>
    </p:spTree>
    <p:extLst>
      <p:ext uri="{BB962C8B-B14F-4D97-AF65-F5344CB8AC3E}">
        <p14:creationId xmlns:p14="http://schemas.microsoft.com/office/powerpoint/2010/main" val="35692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16</a:t>
            </a:fld>
            <a:endParaRPr lang="pt-PT" dirty="0"/>
          </a:p>
        </p:txBody>
      </p:sp>
    </p:spTree>
    <p:extLst>
      <p:ext uri="{BB962C8B-B14F-4D97-AF65-F5344CB8AC3E}">
        <p14:creationId xmlns:p14="http://schemas.microsoft.com/office/powerpoint/2010/main" val="1021891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17</a:t>
            </a:fld>
            <a:endParaRPr lang="pt-PT" dirty="0"/>
          </a:p>
        </p:txBody>
      </p:sp>
    </p:spTree>
    <p:extLst>
      <p:ext uri="{BB962C8B-B14F-4D97-AF65-F5344CB8AC3E}">
        <p14:creationId xmlns:p14="http://schemas.microsoft.com/office/powerpoint/2010/main" val="83569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18</a:t>
            </a:fld>
            <a:endParaRPr lang="pt-PT" dirty="0"/>
          </a:p>
        </p:txBody>
      </p:sp>
    </p:spTree>
    <p:extLst>
      <p:ext uri="{BB962C8B-B14F-4D97-AF65-F5344CB8AC3E}">
        <p14:creationId xmlns:p14="http://schemas.microsoft.com/office/powerpoint/2010/main" val="403986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19</a:t>
            </a:fld>
            <a:endParaRPr lang="pt-PT" dirty="0"/>
          </a:p>
        </p:txBody>
      </p:sp>
    </p:spTree>
    <p:extLst>
      <p:ext uri="{BB962C8B-B14F-4D97-AF65-F5344CB8AC3E}">
        <p14:creationId xmlns:p14="http://schemas.microsoft.com/office/powerpoint/2010/main" val="17194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a:t>
            </a:fld>
            <a:endParaRPr lang="pt-PT" dirty="0"/>
          </a:p>
        </p:txBody>
      </p:sp>
    </p:spTree>
    <p:extLst>
      <p:ext uri="{BB962C8B-B14F-4D97-AF65-F5344CB8AC3E}">
        <p14:creationId xmlns:p14="http://schemas.microsoft.com/office/powerpoint/2010/main" val="2708802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20</a:t>
            </a:fld>
            <a:endParaRPr lang="pt-PT" dirty="0"/>
          </a:p>
        </p:txBody>
      </p:sp>
    </p:spTree>
    <p:extLst>
      <p:ext uri="{BB962C8B-B14F-4D97-AF65-F5344CB8AC3E}">
        <p14:creationId xmlns:p14="http://schemas.microsoft.com/office/powerpoint/2010/main" val="3748044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21</a:t>
            </a:fld>
            <a:endParaRPr lang="pt-PT" dirty="0"/>
          </a:p>
        </p:txBody>
      </p:sp>
    </p:spTree>
    <p:extLst>
      <p:ext uri="{BB962C8B-B14F-4D97-AF65-F5344CB8AC3E}">
        <p14:creationId xmlns:p14="http://schemas.microsoft.com/office/powerpoint/2010/main" val="3378658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22</a:t>
            </a:fld>
            <a:endParaRPr lang="pt-PT" dirty="0"/>
          </a:p>
        </p:txBody>
      </p:sp>
    </p:spTree>
    <p:extLst>
      <p:ext uri="{BB962C8B-B14F-4D97-AF65-F5344CB8AC3E}">
        <p14:creationId xmlns:p14="http://schemas.microsoft.com/office/powerpoint/2010/main" val="384195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23</a:t>
            </a:fld>
            <a:endParaRPr lang="pt-PT" dirty="0"/>
          </a:p>
        </p:txBody>
      </p:sp>
    </p:spTree>
    <p:extLst>
      <p:ext uri="{BB962C8B-B14F-4D97-AF65-F5344CB8AC3E}">
        <p14:creationId xmlns:p14="http://schemas.microsoft.com/office/powerpoint/2010/main" val="60192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24</a:t>
            </a:fld>
            <a:endParaRPr lang="pt-PT" dirty="0"/>
          </a:p>
        </p:txBody>
      </p:sp>
    </p:spTree>
    <p:extLst>
      <p:ext uri="{BB962C8B-B14F-4D97-AF65-F5344CB8AC3E}">
        <p14:creationId xmlns:p14="http://schemas.microsoft.com/office/powerpoint/2010/main" val="900537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25</a:t>
            </a:fld>
            <a:endParaRPr lang="pt-PT" dirty="0"/>
          </a:p>
        </p:txBody>
      </p:sp>
    </p:spTree>
    <p:extLst>
      <p:ext uri="{BB962C8B-B14F-4D97-AF65-F5344CB8AC3E}">
        <p14:creationId xmlns:p14="http://schemas.microsoft.com/office/powerpoint/2010/main" val="3085412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26</a:t>
            </a:fld>
            <a:endParaRPr lang="pt-PT" dirty="0"/>
          </a:p>
        </p:txBody>
      </p:sp>
    </p:spTree>
    <p:extLst>
      <p:ext uri="{BB962C8B-B14F-4D97-AF65-F5344CB8AC3E}">
        <p14:creationId xmlns:p14="http://schemas.microsoft.com/office/powerpoint/2010/main" val="270671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27</a:t>
            </a:fld>
            <a:endParaRPr lang="pt-PT" dirty="0"/>
          </a:p>
        </p:txBody>
      </p:sp>
    </p:spTree>
    <p:extLst>
      <p:ext uri="{BB962C8B-B14F-4D97-AF65-F5344CB8AC3E}">
        <p14:creationId xmlns:p14="http://schemas.microsoft.com/office/powerpoint/2010/main" val="3580753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28</a:t>
            </a:fld>
            <a:endParaRPr lang="pt-PT" dirty="0"/>
          </a:p>
        </p:txBody>
      </p:sp>
    </p:spTree>
    <p:extLst>
      <p:ext uri="{BB962C8B-B14F-4D97-AF65-F5344CB8AC3E}">
        <p14:creationId xmlns:p14="http://schemas.microsoft.com/office/powerpoint/2010/main" val="349722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29</a:t>
            </a:fld>
            <a:endParaRPr lang="pt-PT" dirty="0"/>
          </a:p>
        </p:txBody>
      </p:sp>
    </p:spTree>
    <p:extLst>
      <p:ext uri="{BB962C8B-B14F-4D97-AF65-F5344CB8AC3E}">
        <p14:creationId xmlns:p14="http://schemas.microsoft.com/office/powerpoint/2010/main" val="107325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a:t>
            </a:fld>
            <a:endParaRPr lang="pt-PT" dirty="0"/>
          </a:p>
        </p:txBody>
      </p:sp>
    </p:spTree>
    <p:extLst>
      <p:ext uri="{BB962C8B-B14F-4D97-AF65-F5344CB8AC3E}">
        <p14:creationId xmlns:p14="http://schemas.microsoft.com/office/powerpoint/2010/main" val="3179294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30</a:t>
            </a:fld>
            <a:endParaRPr lang="pt-PT" dirty="0"/>
          </a:p>
        </p:txBody>
      </p:sp>
    </p:spTree>
    <p:extLst>
      <p:ext uri="{BB962C8B-B14F-4D97-AF65-F5344CB8AC3E}">
        <p14:creationId xmlns:p14="http://schemas.microsoft.com/office/powerpoint/2010/main" val="2854501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31</a:t>
            </a:fld>
            <a:endParaRPr lang="pt-PT" dirty="0"/>
          </a:p>
        </p:txBody>
      </p:sp>
    </p:spTree>
    <p:extLst>
      <p:ext uri="{BB962C8B-B14F-4D97-AF65-F5344CB8AC3E}">
        <p14:creationId xmlns:p14="http://schemas.microsoft.com/office/powerpoint/2010/main" val="3963116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32</a:t>
            </a:fld>
            <a:endParaRPr lang="pt-PT" dirty="0"/>
          </a:p>
        </p:txBody>
      </p:sp>
    </p:spTree>
    <p:extLst>
      <p:ext uri="{BB962C8B-B14F-4D97-AF65-F5344CB8AC3E}">
        <p14:creationId xmlns:p14="http://schemas.microsoft.com/office/powerpoint/2010/main" val="768986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33</a:t>
            </a:fld>
            <a:endParaRPr lang="pt-PT" dirty="0"/>
          </a:p>
        </p:txBody>
      </p:sp>
    </p:spTree>
    <p:extLst>
      <p:ext uri="{BB962C8B-B14F-4D97-AF65-F5344CB8AC3E}">
        <p14:creationId xmlns:p14="http://schemas.microsoft.com/office/powerpoint/2010/main" val="2850252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34</a:t>
            </a:fld>
            <a:endParaRPr lang="pt-PT" dirty="0"/>
          </a:p>
        </p:txBody>
      </p:sp>
    </p:spTree>
    <p:extLst>
      <p:ext uri="{BB962C8B-B14F-4D97-AF65-F5344CB8AC3E}">
        <p14:creationId xmlns:p14="http://schemas.microsoft.com/office/powerpoint/2010/main" val="412022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35</a:t>
            </a:fld>
            <a:endParaRPr lang="pt-PT" dirty="0"/>
          </a:p>
        </p:txBody>
      </p:sp>
    </p:spTree>
    <p:extLst>
      <p:ext uri="{BB962C8B-B14F-4D97-AF65-F5344CB8AC3E}">
        <p14:creationId xmlns:p14="http://schemas.microsoft.com/office/powerpoint/2010/main" val="414747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36</a:t>
            </a:fld>
            <a:endParaRPr lang="pt-PT" dirty="0"/>
          </a:p>
        </p:txBody>
      </p:sp>
    </p:spTree>
    <p:extLst>
      <p:ext uri="{BB962C8B-B14F-4D97-AF65-F5344CB8AC3E}">
        <p14:creationId xmlns:p14="http://schemas.microsoft.com/office/powerpoint/2010/main" val="2602098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37</a:t>
            </a:fld>
            <a:endParaRPr lang="pt-PT" dirty="0"/>
          </a:p>
        </p:txBody>
      </p:sp>
    </p:spTree>
    <p:extLst>
      <p:ext uri="{BB962C8B-B14F-4D97-AF65-F5344CB8AC3E}">
        <p14:creationId xmlns:p14="http://schemas.microsoft.com/office/powerpoint/2010/main" val="1680946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38</a:t>
            </a:fld>
            <a:endParaRPr lang="pt-PT" dirty="0"/>
          </a:p>
        </p:txBody>
      </p:sp>
    </p:spTree>
    <p:extLst>
      <p:ext uri="{BB962C8B-B14F-4D97-AF65-F5344CB8AC3E}">
        <p14:creationId xmlns:p14="http://schemas.microsoft.com/office/powerpoint/2010/main" val="176844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39</a:t>
            </a:fld>
            <a:endParaRPr lang="pt-PT" dirty="0"/>
          </a:p>
        </p:txBody>
      </p:sp>
    </p:spTree>
    <p:extLst>
      <p:ext uri="{BB962C8B-B14F-4D97-AF65-F5344CB8AC3E}">
        <p14:creationId xmlns:p14="http://schemas.microsoft.com/office/powerpoint/2010/main" val="257232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4</a:t>
            </a:fld>
            <a:endParaRPr lang="pt-PT" dirty="0"/>
          </a:p>
        </p:txBody>
      </p:sp>
    </p:spTree>
    <p:extLst>
      <p:ext uri="{BB962C8B-B14F-4D97-AF65-F5344CB8AC3E}">
        <p14:creationId xmlns:p14="http://schemas.microsoft.com/office/powerpoint/2010/main" val="1079469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40</a:t>
            </a:fld>
            <a:endParaRPr lang="pt-PT" dirty="0"/>
          </a:p>
        </p:txBody>
      </p:sp>
    </p:spTree>
    <p:extLst>
      <p:ext uri="{BB962C8B-B14F-4D97-AF65-F5344CB8AC3E}">
        <p14:creationId xmlns:p14="http://schemas.microsoft.com/office/powerpoint/2010/main" val="1445512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5</a:t>
            </a:fld>
            <a:endParaRPr lang="pt-PT" dirty="0"/>
          </a:p>
        </p:txBody>
      </p:sp>
    </p:spTree>
    <p:extLst>
      <p:ext uri="{BB962C8B-B14F-4D97-AF65-F5344CB8AC3E}">
        <p14:creationId xmlns:p14="http://schemas.microsoft.com/office/powerpoint/2010/main" val="213794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6</a:t>
            </a:fld>
            <a:endParaRPr lang="pt-PT" dirty="0"/>
          </a:p>
        </p:txBody>
      </p:sp>
    </p:spTree>
    <p:extLst>
      <p:ext uri="{BB962C8B-B14F-4D97-AF65-F5344CB8AC3E}">
        <p14:creationId xmlns:p14="http://schemas.microsoft.com/office/powerpoint/2010/main" val="162643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7</a:t>
            </a:fld>
            <a:endParaRPr lang="pt-PT" dirty="0"/>
          </a:p>
        </p:txBody>
      </p:sp>
    </p:spTree>
    <p:extLst>
      <p:ext uri="{BB962C8B-B14F-4D97-AF65-F5344CB8AC3E}">
        <p14:creationId xmlns:p14="http://schemas.microsoft.com/office/powerpoint/2010/main" val="803431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8</a:t>
            </a:fld>
            <a:endParaRPr lang="pt-PT" dirty="0"/>
          </a:p>
        </p:txBody>
      </p:sp>
    </p:spTree>
    <p:extLst>
      <p:ext uri="{BB962C8B-B14F-4D97-AF65-F5344CB8AC3E}">
        <p14:creationId xmlns:p14="http://schemas.microsoft.com/office/powerpoint/2010/main" val="7945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9</a:t>
            </a:fld>
            <a:endParaRPr lang="pt-PT" dirty="0"/>
          </a:p>
        </p:txBody>
      </p:sp>
    </p:spTree>
    <p:extLst>
      <p:ext uri="{BB962C8B-B14F-4D97-AF65-F5344CB8AC3E}">
        <p14:creationId xmlns:p14="http://schemas.microsoft.com/office/powerpoint/2010/main" val="1551169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799118" y="1828800"/>
            <a:ext cx="6173808" cy="2895600"/>
          </a:xfrm>
        </p:spPr>
        <p:txBody>
          <a:bodyPr anchor="b">
            <a:normAutofit/>
          </a:bodyPr>
          <a:lstStyle>
            <a:lvl1pPr>
              <a:lnSpc>
                <a:spcPct val="80000"/>
              </a:lnSpc>
              <a:defRPr sz="4951">
                <a:solidFill>
                  <a:schemeClr val="tx1"/>
                </a:solidFill>
              </a:defRPr>
            </a:lvl1pPr>
          </a:lstStyle>
          <a:p>
            <a:r>
              <a:rPr lang="pt-PT" smtClean="0"/>
              <a:t>Clique para editar o estilo</a:t>
            </a:r>
            <a:endParaRPr lang="pt-PT" dirty="0"/>
          </a:p>
        </p:txBody>
      </p:sp>
      <p:sp>
        <p:nvSpPr>
          <p:cNvPr id="3" name="Subtítulo 2"/>
          <p:cNvSpPr>
            <a:spLocks noGrp="1"/>
          </p:cNvSpPr>
          <p:nvPr>
            <p:ph type="subTitle" idx="1"/>
          </p:nvPr>
        </p:nvSpPr>
        <p:spPr>
          <a:xfrm>
            <a:off x="799118" y="4800600"/>
            <a:ext cx="6173808" cy="1219200"/>
          </a:xfrm>
        </p:spPr>
        <p:txBody>
          <a:bodyPr>
            <a:normAutofit/>
          </a:bodyPr>
          <a:lstStyle>
            <a:lvl1pPr marL="0" indent="0" algn="l">
              <a:spcBef>
                <a:spcPts val="0"/>
              </a:spcBef>
              <a:buNone/>
              <a:defRPr sz="1500" cap="all" spc="150" baseline="0">
                <a:solidFill>
                  <a:schemeClr val="accent1"/>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pt-PT" smtClean="0"/>
              <a:t>Faça clique para editar o estilo</a:t>
            </a:r>
            <a:endParaRPr lang="pt-PT"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mtClean="0"/>
              <a:t>Clique para editar o estilo</a:t>
            </a:r>
            <a:endParaRPr lang="pt-PT" dirty="0"/>
          </a:p>
        </p:txBody>
      </p:sp>
      <p:sp>
        <p:nvSpPr>
          <p:cNvPr id="3" name="Marcador de Posição de Texto Vertical 2"/>
          <p:cNvSpPr>
            <a:spLocks noGrp="1"/>
          </p:cNvSpPr>
          <p:nvPr>
            <p:ph type="body" orient="vert" idx="1"/>
          </p:nvPr>
        </p:nvSpPr>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58596" y="381001"/>
            <a:ext cx="1143298" cy="5638800"/>
          </a:xfrm>
        </p:spPr>
        <p:txBody>
          <a:bodyPr vert="eaVert"/>
          <a:lstStyle/>
          <a:p>
            <a:r>
              <a:rPr lang="pt-PT" smtClean="0"/>
              <a:t>Clique para editar o estilo</a:t>
            </a:r>
            <a:endParaRPr lang="pt-PT" dirty="0"/>
          </a:p>
        </p:txBody>
      </p:sp>
      <p:sp>
        <p:nvSpPr>
          <p:cNvPr id="3" name="Marcador de Posição de Texto Vertical 2"/>
          <p:cNvSpPr>
            <a:spLocks noGrp="1"/>
          </p:cNvSpPr>
          <p:nvPr>
            <p:ph type="body" orient="vert" idx="1"/>
          </p:nvPr>
        </p:nvSpPr>
        <p:spPr>
          <a:xfrm>
            <a:off x="1142108" y="381001"/>
            <a:ext cx="5544993" cy="5638800"/>
          </a:xfrm>
        </p:spPr>
        <p:txBody>
          <a:bodyPr vert="eaVert"/>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a:xfrm>
            <a:off x="611560" y="381000"/>
            <a:ext cx="7928657" cy="527720"/>
          </a:xfrm>
        </p:spPr>
        <p:txBody>
          <a:bodyPr>
            <a:normAutofit/>
          </a:bodyPr>
          <a:lstStyle>
            <a:lvl1pPr>
              <a:defRPr sz="2800" b="1">
                <a:solidFill>
                  <a:srgbClr val="92D050"/>
                </a:solidFill>
                <a:effectLst/>
              </a:defRPr>
            </a:lvl1pPr>
          </a:lstStyle>
          <a:p>
            <a:r>
              <a:rPr lang="pt-PT" dirty="0" smtClean="0"/>
              <a:t>Clique para editar o estilo</a:t>
            </a:r>
            <a:endParaRPr lang="pt-PT" dirty="0"/>
          </a:p>
        </p:txBody>
      </p:sp>
      <p:sp>
        <p:nvSpPr>
          <p:cNvPr id="3" name="Marcador de Posição de Conteúdo 2"/>
          <p:cNvSpPr>
            <a:spLocks noGrp="1"/>
          </p:cNvSpPr>
          <p:nvPr>
            <p:ph idx="1"/>
          </p:nvPr>
        </p:nvSpPr>
        <p:spPr>
          <a:xfrm>
            <a:off x="612116" y="980728"/>
            <a:ext cx="7920324" cy="5184576"/>
          </a:xfrm>
        </p:spPr>
        <p:txBody>
          <a:bodyPr/>
          <a:lstStyle>
            <a:lvl5pPr>
              <a:defRPr/>
            </a:lvl5pPr>
            <a:lvl6pPr>
              <a:defRPr/>
            </a:lvl6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4" name="Marcador de Posição da Data 3"/>
          <p:cNvSpPr>
            <a:spLocks noGrp="1"/>
          </p:cNvSpPr>
          <p:nvPr>
            <p:ph type="dt" sz="half" idx="10"/>
          </p:nvPr>
        </p:nvSpPr>
        <p:spPr>
          <a:xfrm>
            <a:off x="6395218" y="6416842"/>
            <a:ext cx="1087325" cy="276228"/>
          </a:xfrm>
        </p:spPr>
        <p:txBody>
          <a:bodyPr/>
          <a:lstStyle/>
          <a:p>
            <a:endParaRPr lang="pt-PT" dirty="0"/>
          </a:p>
        </p:txBody>
      </p:sp>
      <p:sp>
        <p:nvSpPr>
          <p:cNvPr id="5" name="Marcador de Posição do Rodapé 4"/>
          <p:cNvSpPr>
            <a:spLocks noGrp="1"/>
          </p:cNvSpPr>
          <p:nvPr>
            <p:ph type="ftr" sz="quarter" idx="11"/>
          </p:nvPr>
        </p:nvSpPr>
        <p:spPr>
          <a:xfrm>
            <a:off x="971600" y="6400800"/>
            <a:ext cx="5303116" cy="276228"/>
          </a:xfrm>
        </p:spPr>
        <p:txBody>
          <a:bodyPr/>
          <a:lstStyle/>
          <a:p>
            <a:endParaRPr lang="pt-PT" dirty="0"/>
          </a:p>
        </p:txBody>
      </p:sp>
      <p:sp>
        <p:nvSpPr>
          <p:cNvPr id="6" name="Marcador de Posição do Número do Diapositivo 5"/>
          <p:cNvSpPr>
            <a:spLocks noGrp="1"/>
          </p:cNvSpPr>
          <p:nvPr>
            <p:ph type="sldNum" sz="quarter" idx="12"/>
          </p:nvPr>
        </p:nvSpPr>
        <p:spPr>
          <a:xfrm>
            <a:off x="7603045" y="6400800"/>
            <a:ext cx="929395" cy="276228"/>
          </a:xfrm>
        </p:spPr>
        <p:txBody>
          <a:bodyPr/>
          <a:lstStyle>
            <a:lvl1pPr>
              <a:defRPr sz="1400"/>
            </a:lvl1pPr>
          </a:lstStyle>
          <a:p>
            <a:fld id="{2A013F82-EE5E-44EE-A61D-E31C6657F26F}" type="slidenum">
              <a:rPr lang="pt-PT" smtClean="0"/>
              <a:pPr/>
              <a:t>‹#›</a:t>
            </a:fld>
            <a:r>
              <a:rPr lang="pt-PT" dirty="0" smtClean="0"/>
              <a:t> / 40</a:t>
            </a:r>
            <a:endParaRPr lang="pt-PT"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4919" y="2514600"/>
            <a:ext cx="6520997" cy="2819400"/>
          </a:xfrm>
        </p:spPr>
        <p:txBody>
          <a:bodyPr anchor="b">
            <a:normAutofit/>
          </a:bodyPr>
          <a:lstStyle>
            <a:lvl1pPr algn="l">
              <a:lnSpc>
                <a:spcPct val="80000"/>
              </a:lnSpc>
              <a:defRPr sz="3601" b="0" cap="none" baseline="0"/>
            </a:lvl1pPr>
          </a:lstStyle>
          <a:p>
            <a:r>
              <a:rPr lang="pt-PT" smtClean="0"/>
              <a:t>Clique para editar o estilo</a:t>
            </a:r>
            <a:endParaRPr lang="pt-PT" dirty="0"/>
          </a:p>
        </p:txBody>
      </p:sp>
      <p:sp>
        <p:nvSpPr>
          <p:cNvPr id="3" name="Marcador de Posição do Texto 2"/>
          <p:cNvSpPr>
            <a:spLocks noGrp="1"/>
          </p:cNvSpPr>
          <p:nvPr>
            <p:ph type="body" idx="1"/>
          </p:nvPr>
        </p:nvSpPr>
        <p:spPr>
          <a:xfrm>
            <a:off x="799119" y="5410203"/>
            <a:ext cx="6517197" cy="609601"/>
          </a:xfrm>
        </p:spPr>
        <p:txBody>
          <a:bodyPr anchor="t">
            <a:normAutofit/>
          </a:bodyPr>
          <a:lstStyle>
            <a:lvl1pPr marL="0" indent="0">
              <a:spcBef>
                <a:spcPts val="0"/>
              </a:spcBef>
              <a:buNone/>
              <a:defRPr sz="1500" cap="all" spc="150" baseline="0">
                <a:solidFill>
                  <a:schemeClr val="accent1"/>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pt-PT" smtClean="0"/>
              <a:t>Clique para editar os estilos</a:t>
            </a:r>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a:xfrm>
            <a:off x="1142106" y="381000"/>
            <a:ext cx="6859788" cy="1371600"/>
          </a:xfrm>
        </p:spPr>
        <p:txBody>
          <a:bodyPr/>
          <a:lstStyle/>
          <a:p>
            <a:r>
              <a:rPr lang="pt-PT" smtClean="0"/>
              <a:t>Clique para editar o estilo</a:t>
            </a:r>
            <a:endParaRPr lang="pt-PT" dirty="0"/>
          </a:p>
        </p:txBody>
      </p:sp>
      <p:sp>
        <p:nvSpPr>
          <p:cNvPr id="3" name="Marcador de Posição de Conteúdo 2"/>
          <p:cNvSpPr>
            <a:spLocks noGrp="1"/>
          </p:cNvSpPr>
          <p:nvPr>
            <p:ph sz="half" idx="1"/>
          </p:nvPr>
        </p:nvSpPr>
        <p:spPr>
          <a:xfrm>
            <a:off x="1128881" y="1905001"/>
            <a:ext cx="3315563" cy="41148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4" name="Marcador de Posição de Conteúdo 3"/>
          <p:cNvSpPr>
            <a:spLocks noGrp="1"/>
          </p:cNvSpPr>
          <p:nvPr>
            <p:ph sz="half" idx="2"/>
          </p:nvPr>
        </p:nvSpPr>
        <p:spPr>
          <a:xfrm>
            <a:off x="4673105" y="1905001"/>
            <a:ext cx="3315563" cy="41148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2106" y="381000"/>
            <a:ext cx="6859788" cy="1371600"/>
          </a:xfrm>
        </p:spPr>
        <p:txBody>
          <a:bodyPr/>
          <a:lstStyle>
            <a:lvl1pPr>
              <a:defRPr/>
            </a:lvl1pPr>
          </a:lstStyle>
          <a:p>
            <a:r>
              <a:rPr lang="pt-PT" smtClean="0"/>
              <a:t>Clique para editar o estilo</a:t>
            </a:r>
            <a:endParaRPr lang="pt-PT" dirty="0"/>
          </a:p>
        </p:txBody>
      </p:sp>
      <p:sp>
        <p:nvSpPr>
          <p:cNvPr id="3" name="Marcador de Posição do Texto 2"/>
          <p:cNvSpPr>
            <a:spLocks noGrp="1"/>
          </p:cNvSpPr>
          <p:nvPr>
            <p:ph type="body" idx="1"/>
          </p:nvPr>
        </p:nvSpPr>
        <p:spPr>
          <a:xfrm>
            <a:off x="1142106" y="1905000"/>
            <a:ext cx="3313277" cy="762000"/>
          </a:xfrm>
        </p:spPr>
        <p:txBody>
          <a:bodyPr anchor="ctr">
            <a:noAutofit/>
          </a:bodyPr>
          <a:lstStyle>
            <a:lvl1pPr marL="0" indent="0">
              <a:spcBef>
                <a:spcPts val="0"/>
              </a:spcBef>
              <a:buNone/>
              <a:defRPr sz="1500" b="0" cap="all" spc="150" baseline="0">
                <a:solidFill>
                  <a:schemeClr val="accent1"/>
                </a:solidFill>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pt-PT" smtClean="0"/>
              <a:t>Clique para editar os estilos</a:t>
            </a:r>
          </a:p>
        </p:txBody>
      </p:sp>
      <p:sp>
        <p:nvSpPr>
          <p:cNvPr id="4" name="Marcador de Posição de Conteúdo 3"/>
          <p:cNvSpPr>
            <a:spLocks noGrp="1"/>
          </p:cNvSpPr>
          <p:nvPr>
            <p:ph sz="half" idx="2"/>
          </p:nvPr>
        </p:nvSpPr>
        <p:spPr>
          <a:xfrm>
            <a:off x="1142106" y="2743201"/>
            <a:ext cx="3313277" cy="3276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5" name="Marcador de Posição do Texto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1500" b="0" cap="all" spc="150" baseline="0">
                <a:solidFill>
                  <a:schemeClr val="accent1"/>
                </a:solidFill>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pt-PT" smtClean="0"/>
              <a:t>Clique para editar os estilos</a:t>
            </a:r>
          </a:p>
        </p:txBody>
      </p:sp>
      <p:sp>
        <p:nvSpPr>
          <p:cNvPr id="6" name="Marcador de Posição de Conteúdo 5"/>
          <p:cNvSpPr>
            <a:spLocks noGrp="1"/>
          </p:cNvSpPr>
          <p:nvPr>
            <p:ph sz="quarter" idx="4"/>
          </p:nvPr>
        </p:nvSpPr>
        <p:spPr>
          <a:xfrm>
            <a:off x="4688617" y="2743201"/>
            <a:ext cx="3313277" cy="3276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7" name="Marcador de Posição da Data 6"/>
          <p:cNvSpPr>
            <a:spLocks noGrp="1"/>
          </p:cNvSpPr>
          <p:nvPr>
            <p:ph type="dt" sz="half" idx="10"/>
          </p:nvPr>
        </p:nvSpPr>
        <p:spPr/>
        <p:txBody>
          <a:bodyPr/>
          <a:lstStyle/>
          <a:p>
            <a:endParaRPr lang="pt-PT" dirty="0"/>
          </a:p>
        </p:txBody>
      </p:sp>
      <p:sp>
        <p:nvSpPr>
          <p:cNvPr id="8" name="Marcador de Posição do Rodapé 7"/>
          <p:cNvSpPr>
            <a:spLocks noGrp="1"/>
          </p:cNvSpPr>
          <p:nvPr>
            <p:ph type="ftr" sz="quarter" idx="11"/>
          </p:nvPr>
        </p:nvSpPr>
        <p:spPr/>
        <p:txBody>
          <a:bodyPr/>
          <a:lstStyle/>
          <a:p>
            <a:endParaRPr lang="pt-PT" dirty="0"/>
          </a:p>
        </p:txBody>
      </p:sp>
      <p:sp>
        <p:nvSpPr>
          <p:cNvPr id="9" name="Marcador de Posição do Número do Diapositivo 8"/>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mtClean="0"/>
              <a:t>Clique para editar o estilo</a:t>
            </a:r>
            <a:endParaRPr lang="pt-PT" dirty="0"/>
          </a:p>
        </p:txBody>
      </p:sp>
      <p:sp>
        <p:nvSpPr>
          <p:cNvPr id="3" name="Marcador de Posição da Data 2"/>
          <p:cNvSpPr>
            <a:spLocks noGrp="1"/>
          </p:cNvSpPr>
          <p:nvPr>
            <p:ph type="dt" sz="half" idx="10"/>
          </p:nvPr>
        </p:nvSpPr>
        <p:spPr/>
        <p:txBody>
          <a:bodyPr/>
          <a:lstStyle/>
          <a:p>
            <a:endParaRPr lang="pt-PT" dirty="0"/>
          </a:p>
        </p:txBody>
      </p:sp>
      <p:sp>
        <p:nvSpPr>
          <p:cNvPr id="4" name="Marcador de Posição do Rodapé 3"/>
          <p:cNvSpPr>
            <a:spLocks noGrp="1"/>
          </p:cNvSpPr>
          <p:nvPr>
            <p:ph type="ftr" sz="quarter" idx="11"/>
          </p:nvPr>
        </p:nvSpPr>
        <p:spPr/>
        <p:txBody>
          <a:bodyPr/>
          <a:lstStyle/>
          <a:p>
            <a:endParaRPr lang="pt-PT" dirty="0"/>
          </a:p>
        </p:txBody>
      </p:sp>
      <p:sp>
        <p:nvSpPr>
          <p:cNvPr id="5" name="Marcador de Posição do Número do Diapositivo 4"/>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bg>
      <p:bgPr>
        <a:solidFill>
          <a:schemeClr val="bg2"/>
        </a:solidFill>
        <a:effectLst/>
      </p:bgPr>
    </p:bg>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endParaRPr lang="pt-PT" dirty="0"/>
          </a:p>
        </p:txBody>
      </p:sp>
      <p:sp>
        <p:nvSpPr>
          <p:cNvPr id="3" name="Marcador de Posição do Rodapé 2"/>
          <p:cNvSpPr>
            <a:spLocks noGrp="1"/>
          </p:cNvSpPr>
          <p:nvPr>
            <p:ph type="ftr" sz="quarter" idx="11"/>
          </p:nvPr>
        </p:nvSpPr>
        <p:spPr/>
        <p:txBody>
          <a:bodyPr/>
          <a:lstStyle/>
          <a:p>
            <a:endParaRPr lang="pt-PT" dirty="0"/>
          </a:p>
        </p:txBody>
      </p:sp>
      <p:sp>
        <p:nvSpPr>
          <p:cNvPr id="4" name="Marcador de Posição do Número do Diapositivo 3"/>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1910" y="1905000"/>
            <a:ext cx="2698158" cy="2667000"/>
          </a:xfrm>
        </p:spPr>
        <p:txBody>
          <a:bodyPr anchor="b">
            <a:noAutofit/>
          </a:bodyPr>
          <a:lstStyle>
            <a:lvl1pPr algn="l">
              <a:lnSpc>
                <a:spcPct val="90000"/>
              </a:lnSpc>
              <a:defRPr sz="2701" b="0" baseline="0">
                <a:solidFill>
                  <a:schemeClr val="tx1"/>
                </a:solidFill>
              </a:defRPr>
            </a:lvl1pPr>
          </a:lstStyle>
          <a:p>
            <a:r>
              <a:rPr lang="pt-PT" smtClean="0"/>
              <a:t>Clique para editar o estilo</a:t>
            </a:r>
            <a:endParaRPr lang="pt-PT" dirty="0"/>
          </a:p>
        </p:txBody>
      </p:sp>
      <p:sp>
        <p:nvSpPr>
          <p:cNvPr id="3" name="Marcador de Posição de Conteúdo 2"/>
          <p:cNvSpPr>
            <a:spLocks noGrp="1"/>
          </p:cNvSpPr>
          <p:nvPr>
            <p:ph idx="1"/>
          </p:nvPr>
        </p:nvSpPr>
        <p:spPr>
          <a:xfrm>
            <a:off x="3714528" y="685800"/>
            <a:ext cx="4801850" cy="53340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smtClean="0"/>
              <a:t>Clique para editar os estilos</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dirty="0"/>
          </a:p>
        </p:txBody>
      </p:sp>
      <p:sp>
        <p:nvSpPr>
          <p:cNvPr id="4" name="Marcador de Posição do Texto 3"/>
          <p:cNvSpPr>
            <a:spLocks noGrp="1"/>
          </p:cNvSpPr>
          <p:nvPr>
            <p:ph type="body" sz="half" idx="2"/>
          </p:nvPr>
        </p:nvSpPr>
        <p:spPr>
          <a:xfrm>
            <a:off x="799119" y="4648200"/>
            <a:ext cx="2686749" cy="1371600"/>
          </a:xfrm>
        </p:spPr>
        <p:txBody>
          <a:bodyPr>
            <a:normAutofit/>
          </a:bodyPr>
          <a:lstStyle>
            <a:lvl1pPr marL="0" indent="0">
              <a:lnSpc>
                <a:spcPct val="90000"/>
              </a:lnSpc>
              <a:spcBef>
                <a:spcPts val="900"/>
              </a:spcBef>
              <a:buNone/>
              <a:defRPr sz="13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pt-PT" smtClean="0"/>
              <a:t>Clique para editar os estilos</a:t>
            </a:r>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ção da Imagem 2"/>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1800"/>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r>
              <a:rPr lang="pt-PT" dirty="0" smtClean="0"/>
              <a:t>Clique no ícone para adicionar uma imagem</a:t>
            </a:r>
            <a:endParaRPr lang="pt-PT" dirty="0"/>
          </a:p>
        </p:txBody>
      </p:sp>
      <p:sp>
        <p:nvSpPr>
          <p:cNvPr id="2" name="Título 1"/>
          <p:cNvSpPr>
            <a:spLocks noGrp="1"/>
          </p:cNvSpPr>
          <p:nvPr>
            <p:ph type="title"/>
          </p:nvPr>
        </p:nvSpPr>
        <p:spPr>
          <a:xfrm>
            <a:off x="791910" y="1905000"/>
            <a:ext cx="2698158" cy="2667000"/>
          </a:xfrm>
        </p:spPr>
        <p:txBody>
          <a:bodyPr anchor="b">
            <a:normAutofit/>
          </a:bodyPr>
          <a:lstStyle>
            <a:lvl1pPr algn="l">
              <a:lnSpc>
                <a:spcPct val="90000"/>
              </a:lnSpc>
              <a:defRPr sz="2701" b="0" i="0" baseline="0">
                <a:solidFill>
                  <a:schemeClr val="tx1"/>
                </a:solidFill>
              </a:defRPr>
            </a:lvl1pPr>
          </a:lstStyle>
          <a:p>
            <a:r>
              <a:rPr lang="pt-PT" smtClean="0"/>
              <a:t>Clique para editar o estilo</a:t>
            </a:r>
            <a:endParaRPr lang="pt-PT" dirty="0"/>
          </a:p>
        </p:txBody>
      </p:sp>
      <p:sp>
        <p:nvSpPr>
          <p:cNvPr id="4" name="Marcador de Posição do Texto 3"/>
          <p:cNvSpPr>
            <a:spLocks noGrp="1"/>
          </p:cNvSpPr>
          <p:nvPr>
            <p:ph type="body" sz="half" idx="2"/>
          </p:nvPr>
        </p:nvSpPr>
        <p:spPr>
          <a:xfrm>
            <a:off x="799119" y="4648200"/>
            <a:ext cx="2686749" cy="1371600"/>
          </a:xfrm>
        </p:spPr>
        <p:txBody>
          <a:bodyPr>
            <a:normAutofit/>
          </a:bodyPr>
          <a:lstStyle>
            <a:lvl1pPr marL="0" indent="0">
              <a:lnSpc>
                <a:spcPct val="90000"/>
              </a:lnSpc>
              <a:spcBef>
                <a:spcPts val="900"/>
              </a:spcBef>
              <a:buNone/>
              <a:defRPr sz="13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pt-PT" smtClean="0"/>
              <a:t>Clique para editar os estilos</a:t>
            </a:r>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pPr/>
              <a:t>‹#›</a:t>
            </a:fld>
            <a:endParaRPr lang="pt-PT"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1142109" y="381000"/>
            <a:ext cx="6859787" cy="1371600"/>
          </a:xfrm>
          <a:prstGeom prst="rect">
            <a:avLst/>
          </a:prstGeom>
        </p:spPr>
        <p:txBody>
          <a:bodyPr vert="horz" lIns="91440" tIns="45720" rIns="91440" bIns="45720" rtlCol="0" anchor="b">
            <a:normAutofit/>
          </a:bodyPr>
          <a:lstStyle/>
          <a:p>
            <a:r>
              <a:rPr lang="pt-PT" dirty="0" smtClean="0"/>
              <a:t>Clique para editar o estilo</a:t>
            </a:r>
            <a:endParaRPr lang="pt-PT" dirty="0"/>
          </a:p>
        </p:txBody>
      </p:sp>
      <p:sp>
        <p:nvSpPr>
          <p:cNvPr id="3" name="Marcador de Posição do Texto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pt-PT" dirty="0" smtClean="0"/>
              <a:t>Clique para editar os estilos</a:t>
            </a:r>
          </a:p>
          <a:p>
            <a:pPr lvl="1"/>
            <a:r>
              <a:rPr lang="pt-PT" dirty="0" smtClean="0"/>
              <a:t>Segundo nível</a:t>
            </a:r>
          </a:p>
          <a:p>
            <a:pPr lvl="2"/>
            <a:r>
              <a:rPr lang="pt-PT" dirty="0" smtClean="0"/>
              <a:t>Terceiro nível</a:t>
            </a:r>
          </a:p>
          <a:p>
            <a:pPr lvl="3"/>
            <a:r>
              <a:rPr lang="pt-PT" dirty="0" smtClean="0"/>
              <a:t>Quarto nível</a:t>
            </a:r>
          </a:p>
          <a:p>
            <a:pPr lvl="4"/>
            <a:r>
              <a:rPr lang="pt-PT" dirty="0" smtClean="0"/>
              <a:t>Quinto nível</a:t>
            </a:r>
            <a:endParaRPr lang="pt-PT" dirty="0"/>
          </a:p>
        </p:txBody>
      </p:sp>
      <p:sp>
        <p:nvSpPr>
          <p:cNvPr id="4" name="Marcador de Posição da Data 3"/>
          <p:cNvSpPr>
            <a:spLocks noGrp="1"/>
          </p:cNvSpPr>
          <p:nvPr>
            <p:ph type="dt" sz="half" idx="2"/>
          </p:nvPr>
        </p:nvSpPr>
        <p:spPr>
          <a:xfrm>
            <a:off x="6171425" y="6400800"/>
            <a:ext cx="1087325" cy="276228"/>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pt-PT" dirty="0"/>
          </a:p>
        </p:txBody>
      </p:sp>
      <p:sp>
        <p:nvSpPr>
          <p:cNvPr id="5" name="Marcador de Posição do Rodapé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pt-PT" dirty="0"/>
          </a:p>
        </p:txBody>
      </p:sp>
      <p:sp>
        <p:nvSpPr>
          <p:cNvPr id="6" name="Marcador de Posição do Número do Diapositivo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750">
                <a:solidFill>
                  <a:schemeClr val="tx1">
                    <a:tint val="75000"/>
                  </a:schemeClr>
                </a:solidFill>
              </a:defRPr>
            </a:lvl1pPr>
          </a:lstStyle>
          <a:p>
            <a:fld id="{2A013F82-EE5E-44EE-A61D-E31C6657F26F}" type="slidenum">
              <a:rPr lang="pt-PT" smtClean="0"/>
              <a:pPr/>
              <a:t>‹#›</a:t>
            </a:fld>
            <a:endParaRPr lang="pt-P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983" rtl="0" eaLnBrk="1" latinLnBrk="0" hangingPunct="1">
        <a:lnSpc>
          <a:spcPct val="90000"/>
        </a:lnSpc>
        <a:spcBef>
          <a:spcPct val="0"/>
        </a:spcBef>
        <a:buNone/>
        <a:defRPr sz="2701" kern="1200" spc="75" baseline="0">
          <a:solidFill>
            <a:schemeClr val="tx1"/>
          </a:solidFill>
          <a:latin typeface="+mj-lt"/>
          <a:ea typeface="+mj-ea"/>
          <a:cs typeface="+mj-cs"/>
        </a:defRPr>
      </a:lvl1pPr>
    </p:titleStyle>
    <p:body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e.up.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robotnik.es/en/products/mobile-manipulators/g-ball" TargetMode="External"/><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www.robotnik.es/en/products/mobile-manipulators/g-ball" TargetMode="External"/><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www.robotnik.es/en/products/mobile-manipulators/g-bal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robotnik.es/en/products/mobile-manipulators/g-ball"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hyperlink" Target="http://www.robotnik.es/en/products/mobile-manipulators/g-b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hyperlink" Target="http://www.robotnik.es/en/products/mobile-manipulators/g-ba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hyperlink" Target="http://www.robotnik.es/en/products/mobile-manipulators/g-bal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jpeg"/><Relationship Id="rId4" Type="http://schemas.openxmlformats.org/officeDocument/2006/relationships/hyperlink" Target="http://www.robotnik.es/en/products/mobile-manipulators/g-bal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974152" y="2751846"/>
            <a:ext cx="5036071" cy="1529074"/>
          </a:xfrm>
        </p:spPr>
        <p:txBody>
          <a:bodyPr>
            <a:noAutofit/>
          </a:bodyPr>
          <a:lstStyle/>
          <a:p>
            <a:pPr algn="ctr"/>
            <a:r>
              <a:rPr lang="en-US" sz="3600" i="1" dirty="0" smtClean="0">
                <a:solidFill>
                  <a:srgbClr val="FFC000"/>
                </a:solidFill>
              </a:rPr>
              <a:t>Extraction of assembly information from instruction manuals</a:t>
            </a:r>
            <a:endParaRPr lang="en-US" sz="3600" i="1" dirty="0">
              <a:solidFill>
                <a:srgbClr val="FFC000"/>
              </a:solidFill>
            </a:endParaRPr>
          </a:p>
        </p:txBody>
      </p:sp>
      <p:sp>
        <p:nvSpPr>
          <p:cNvPr id="2" name="CaixaDeTexto 1"/>
          <p:cNvSpPr txBox="1"/>
          <p:nvPr/>
        </p:nvSpPr>
        <p:spPr>
          <a:xfrm>
            <a:off x="2007911" y="5805264"/>
            <a:ext cx="4968552" cy="384721"/>
          </a:xfrm>
          <a:prstGeom prst="rect">
            <a:avLst/>
          </a:prstGeom>
          <a:noFill/>
        </p:spPr>
        <p:txBody>
          <a:bodyPr wrap="square" rtlCol="0">
            <a:spAutoFit/>
          </a:bodyPr>
          <a:lstStyle/>
          <a:p>
            <a:pPr algn="ctr"/>
            <a:r>
              <a:rPr lang="en-US" sz="1100" dirty="0">
                <a:latin typeface="Trebuchet MS" panose="020B0603020202020204" pitchFamily="34" charset="0"/>
              </a:rPr>
              <a:t>Carlos Miguel Correia da </a:t>
            </a:r>
            <a:r>
              <a:rPr lang="en-US" sz="1100" dirty="0" smtClean="0">
                <a:latin typeface="Trebuchet MS" panose="020B0603020202020204" pitchFamily="34" charset="0"/>
              </a:rPr>
              <a:t>Costa – carlos.costa@fe.up.pt</a:t>
            </a:r>
            <a:endParaRPr lang="en-US" sz="1100" dirty="0">
              <a:latin typeface="Trebuchet MS" panose="020B0603020202020204" pitchFamily="34" charset="0"/>
            </a:endParaRPr>
          </a:p>
          <a:p>
            <a:pPr algn="ctr"/>
            <a:endParaRPr lang="en-US" sz="800" dirty="0">
              <a:latin typeface="Trebuchet MS" panose="020B0603020202020204" pitchFamily="34" charset="0"/>
            </a:endParaRPr>
          </a:p>
        </p:txBody>
      </p:sp>
      <p:pic>
        <p:nvPicPr>
          <p:cNvPr id="1028" name="Picture 4" descr="Logótip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1196752"/>
            <a:ext cx="2864712" cy="113156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2733532" y="4850113"/>
            <a:ext cx="3517310" cy="553998"/>
          </a:xfrm>
          <a:prstGeom prst="rect">
            <a:avLst/>
          </a:prstGeom>
          <a:noFill/>
        </p:spPr>
        <p:txBody>
          <a:bodyPr wrap="none" rtlCol="0">
            <a:spAutoFit/>
          </a:bodyPr>
          <a:lstStyle/>
          <a:p>
            <a:pPr algn="ctr">
              <a:lnSpc>
                <a:spcPct val="125000"/>
              </a:lnSpc>
            </a:pPr>
            <a:r>
              <a:rPr lang="en-US" sz="1200" i="1" dirty="0">
                <a:latin typeface="Trebuchet MS" panose="020B0603020202020204" pitchFamily="34" charset="0"/>
              </a:rPr>
              <a:t>Language Processing and Information </a:t>
            </a:r>
            <a:r>
              <a:rPr lang="en-US" sz="1200" i="1" dirty="0" smtClean="0">
                <a:latin typeface="Trebuchet MS" panose="020B0603020202020204" pitchFamily="34" charset="0"/>
              </a:rPr>
              <a:t>Extraction</a:t>
            </a:r>
          </a:p>
          <a:p>
            <a:pPr algn="ctr">
              <a:lnSpc>
                <a:spcPct val="125000"/>
              </a:lnSpc>
            </a:pPr>
            <a:r>
              <a:rPr lang="en-US" sz="1200" i="1" dirty="0">
                <a:latin typeface="Trebuchet MS" panose="020B0603020202020204" pitchFamily="34" charset="0"/>
              </a:rPr>
              <a:t>1</a:t>
            </a:r>
            <a:r>
              <a:rPr lang="en-US" sz="1200" i="1" dirty="0" smtClean="0">
                <a:latin typeface="Trebuchet MS" panose="020B0603020202020204" pitchFamily="34" charset="0"/>
              </a:rPr>
              <a:t> December, 2015</a:t>
            </a:r>
            <a:endParaRPr lang="en-US" sz="1200" i="1" dirty="0">
              <a:latin typeface="Trebuchet MS" panose="020B0603020202020204" pitchFamily="34"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4</a:t>
            </a:r>
            <a:r>
              <a:rPr lang="en-US" sz="2600" dirty="0" smtClean="0">
                <a:solidFill>
                  <a:srgbClr val="92D050"/>
                </a:solidFill>
              </a:rPr>
              <a:t>.a. Train | test | validation</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Extraction of text from pdfs</a:t>
            </a:r>
          </a:p>
          <a:p>
            <a:pPr algn="just">
              <a:lnSpc>
                <a:spcPct val="100000"/>
              </a:lnSpc>
            </a:pPr>
            <a:r>
              <a:rPr lang="en-US" sz="2300" dirty="0"/>
              <a:t>Manual verification </a:t>
            </a:r>
            <a:r>
              <a:rPr lang="en-US" sz="2300" dirty="0" smtClean="0"/>
              <a:t>/ correction of text to ensure correct multi-column text extraction</a:t>
            </a:r>
          </a:p>
          <a:p>
            <a:pPr algn="just">
              <a:lnSpc>
                <a:spcPct val="100000"/>
              </a:lnSpc>
            </a:pPr>
            <a:r>
              <a:rPr lang="en-US" sz="2300" dirty="0" smtClean="0"/>
              <a:t>Selection of assembly procedures</a:t>
            </a:r>
          </a:p>
          <a:p>
            <a:pPr algn="just">
              <a:lnSpc>
                <a:spcPct val="100000"/>
              </a:lnSpc>
            </a:pPr>
            <a:r>
              <a:rPr lang="en-US" sz="2300" dirty="0" smtClean="0"/>
              <a:t>Removal of pages formatting text</a:t>
            </a:r>
          </a:p>
          <a:p>
            <a:pPr algn="just">
              <a:lnSpc>
                <a:spcPct val="100000"/>
              </a:lnSpc>
            </a:pPr>
            <a:r>
              <a:rPr lang="en-US" sz="2300" dirty="0" smtClean="0"/>
              <a:t>Creation of train (75%) and test (25%) corpus for each object category and for the entire dataset</a:t>
            </a:r>
          </a:p>
          <a:p>
            <a:pPr algn="just">
              <a:lnSpc>
                <a:spcPct val="100000"/>
              </a:lnSpc>
            </a:pPr>
            <a:r>
              <a:rPr lang="en-US" sz="2300" dirty="0" smtClean="0"/>
              <a:t>Creation of validation files with all the assembly parts and their associated quantity for each assembly procedure</a:t>
            </a: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preparation</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10</a:t>
            </a:fld>
            <a:r>
              <a:rPr lang="pt-PT" smtClean="0"/>
              <a:t> / 40</a:t>
            </a:r>
            <a:endParaRPr lang="pt-PT" dirty="0"/>
          </a:p>
        </p:txBody>
      </p:sp>
    </p:spTree>
    <p:extLst>
      <p:ext uri="{BB962C8B-B14F-4D97-AF65-F5344CB8AC3E}">
        <p14:creationId xmlns:p14="http://schemas.microsoft.com/office/powerpoint/2010/main" val="82132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5.a.i. Rank-frequency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9" name="CaixaDeTexto 8">
            <a:hlinkClick r:id="rId3"/>
          </p:cNvPr>
          <p:cNvSpPr txBox="1"/>
          <p:nvPr/>
        </p:nvSpPr>
        <p:spPr>
          <a:xfrm>
            <a:off x="971600" y="3530667"/>
            <a:ext cx="2925064" cy="313932"/>
          </a:xfrm>
          <a:prstGeom prst="rect">
            <a:avLst/>
          </a:prstGeom>
          <a:noFill/>
        </p:spPr>
        <p:txBody>
          <a:bodyPr wrap="square" rtlCol="0">
            <a:spAutoFit/>
          </a:bodyPr>
          <a:lstStyle/>
          <a:p>
            <a:pPr algn="ctr">
              <a:lnSpc>
                <a:spcPct val="90000"/>
              </a:lnSpc>
            </a:pPr>
            <a:r>
              <a:rPr lang="en-US" sz="1600" u="sng" dirty="0" smtClean="0"/>
              <a:t>Unigram</a:t>
            </a:r>
            <a:endParaRPr lang="en-US" sz="1600" u="sng" dirty="0"/>
          </a:p>
        </p:txBody>
      </p:sp>
      <p:sp>
        <p:nvSpPr>
          <p:cNvPr id="17" name="CaixaDeTexto 8">
            <a:hlinkClick r:id="rId3"/>
          </p:cNvPr>
          <p:cNvSpPr txBox="1"/>
          <p:nvPr/>
        </p:nvSpPr>
        <p:spPr>
          <a:xfrm>
            <a:off x="5203093" y="3558275"/>
            <a:ext cx="2925064" cy="313932"/>
          </a:xfrm>
          <a:prstGeom prst="rect">
            <a:avLst/>
          </a:prstGeom>
          <a:noFill/>
        </p:spPr>
        <p:txBody>
          <a:bodyPr wrap="square" rtlCol="0">
            <a:spAutoFit/>
          </a:bodyPr>
          <a:lstStyle/>
          <a:p>
            <a:pPr algn="ctr">
              <a:lnSpc>
                <a:spcPct val="90000"/>
              </a:lnSpc>
            </a:pPr>
            <a:r>
              <a:rPr lang="en-US" sz="1600" u="sng" dirty="0" smtClean="0"/>
              <a:t>Bigram</a:t>
            </a:r>
            <a:endParaRPr lang="en-US" sz="1600" u="sng" dirty="0"/>
          </a:p>
        </p:txBody>
      </p:sp>
      <p:sp>
        <p:nvSpPr>
          <p:cNvPr id="18" name="CaixaDeTexto 8">
            <a:hlinkClick r:id="rId3"/>
          </p:cNvPr>
          <p:cNvSpPr txBox="1"/>
          <p:nvPr/>
        </p:nvSpPr>
        <p:spPr>
          <a:xfrm>
            <a:off x="971600" y="6054111"/>
            <a:ext cx="2925064" cy="313932"/>
          </a:xfrm>
          <a:prstGeom prst="rect">
            <a:avLst/>
          </a:prstGeom>
          <a:noFill/>
        </p:spPr>
        <p:txBody>
          <a:bodyPr wrap="square" rtlCol="0">
            <a:spAutoFit/>
          </a:bodyPr>
          <a:lstStyle/>
          <a:p>
            <a:pPr algn="ctr">
              <a:lnSpc>
                <a:spcPct val="90000"/>
              </a:lnSpc>
            </a:pPr>
            <a:r>
              <a:rPr lang="en-US" sz="1600" u="sng" dirty="0" smtClean="0"/>
              <a:t>Trigram</a:t>
            </a:r>
            <a:endParaRPr lang="en-US" sz="1600" u="sng" dirty="0"/>
          </a:p>
        </p:txBody>
      </p:sp>
      <p:sp>
        <p:nvSpPr>
          <p:cNvPr id="20" name="CaixaDeTexto 8">
            <a:hlinkClick r:id="rId3"/>
          </p:cNvPr>
          <p:cNvSpPr txBox="1"/>
          <p:nvPr/>
        </p:nvSpPr>
        <p:spPr>
          <a:xfrm>
            <a:off x="5175328" y="6093296"/>
            <a:ext cx="2925064" cy="313932"/>
          </a:xfrm>
          <a:prstGeom prst="rect">
            <a:avLst/>
          </a:prstGeom>
          <a:noFill/>
        </p:spPr>
        <p:txBody>
          <a:bodyPr wrap="square" rtlCol="0">
            <a:spAutoFit/>
          </a:bodyPr>
          <a:lstStyle/>
          <a:p>
            <a:pPr algn="ctr">
              <a:lnSpc>
                <a:spcPct val="90000"/>
              </a:lnSpc>
            </a:pPr>
            <a:r>
              <a:rPr lang="en-US" sz="1600" u="sng" dirty="0" err="1" smtClean="0"/>
              <a:t>Tetragram</a:t>
            </a:r>
            <a:endParaRPr lang="en-US" sz="1600" u="sng" dirty="0"/>
          </a:p>
        </p:txBody>
      </p:sp>
      <p:sp>
        <p:nvSpPr>
          <p:cNvPr id="3" name="Slide Number Placeholder 2"/>
          <p:cNvSpPr>
            <a:spLocks noGrp="1"/>
          </p:cNvSpPr>
          <p:nvPr>
            <p:ph type="sldNum" sz="quarter" idx="12"/>
          </p:nvPr>
        </p:nvSpPr>
        <p:spPr/>
        <p:txBody>
          <a:bodyPr/>
          <a:lstStyle/>
          <a:p>
            <a:fld id="{2A013F82-EE5E-44EE-A61D-E31C6657F26F}" type="slidenum">
              <a:rPr lang="pt-PT" smtClean="0"/>
              <a:pPr/>
              <a:t>11</a:t>
            </a:fld>
            <a:r>
              <a:rPr lang="pt-PT" smtClean="0"/>
              <a:t> / 40</a:t>
            </a:r>
            <a:endParaRPr lang="pt-PT"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075" y="1090289"/>
            <a:ext cx="2424113" cy="23911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218" y="1285738"/>
            <a:ext cx="3600400" cy="221526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03" y="4029505"/>
            <a:ext cx="3275856" cy="201558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893" y="4345572"/>
            <a:ext cx="3903325" cy="1664496"/>
          </a:xfrm>
          <a:prstGeom prst="rect">
            <a:avLst/>
          </a:prstGeom>
        </p:spPr>
      </p:pic>
    </p:spTree>
    <p:extLst>
      <p:ext uri="{BB962C8B-B14F-4D97-AF65-F5344CB8AC3E}">
        <p14:creationId xmlns:p14="http://schemas.microsoft.com/office/powerpoint/2010/main" val="289655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400" dirty="0" smtClean="0"/>
              <a:t>5.a.ii. Rank-frequency - gearboxes</a:t>
            </a:r>
            <a:endParaRPr lang="en-US" sz="24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9" name="CaixaDeTexto 8">
            <a:hlinkClick r:id="rId3"/>
          </p:cNvPr>
          <p:cNvSpPr txBox="1"/>
          <p:nvPr/>
        </p:nvSpPr>
        <p:spPr>
          <a:xfrm>
            <a:off x="971600" y="3530667"/>
            <a:ext cx="2925064" cy="313932"/>
          </a:xfrm>
          <a:prstGeom prst="rect">
            <a:avLst/>
          </a:prstGeom>
          <a:noFill/>
        </p:spPr>
        <p:txBody>
          <a:bodyPr wrap="square" rtlCol="0">
            <a:spAutoFit/>
          </a:bodyPr>
          <a:lstStyle/>
          <a:p>
            <a:pPr algn="ctr">
              <a:lnSpc>
                <a:spcPct val="90000"/>
              </a:lnSpc>
            </a:pPr>
            <a:r>
              <a:rPr lang="en-US" sz="1600" u="sng" dirty="0" smtClean="0"/>
              <a:t>Unigram</a:t>
            </a:r>
            <a:endParaRPr lang="en-US" sz="1600" u="sng" dirty="0"/>
          </a:p>
        </p:txBody>
      </p:sp>
      <p:sp>
        <p:nvSpPr>
          <p:cNvPr id="17" name="CaixaDeTexto 8">
            <a:hlinkClick r:id="rId3"/>
          </p:cNvPr>
          <p:cNvSpPr txBox="1"/>
          <p:nvPr/>
        </p:nvSpPr>
        <p:spPr>
          <a:xfrm>
            <a:off x="5031312" y="3558275"/>
            <a:ext cx="2925064" cy="313932"/>
          </a:xfrm>
          <a:prstGeom prst="rect">
            <a:avLst/>
          </a:prstGeom>
          <a:noFill/>
        </p:spPr>
        <p:txBody>
          <a:bodyPr wrap="square" rtlCol="0">
            <a:spAutoFit/>
          </a:bodyPr>
          <a:lstStyle/>
          <a:p>
            <a:pPr algn="ctr">
              <a:lnSpc>
                <a:spcPct val="90000"/>
              </a:lnSpc>
            </a:pPr>
            <a:r>
              <a:rPr lang="en-US" sz="1600" u="sng" dirty="0" smtClean="0"/>
              <a:t>Bigram</a:t>
            </a:r>
            <a:endParaRPr lang="en-US" sz="1600" u="sng" dirty="0"/>
          </a:p>
        </p:txBody>
      </p:sp>
      <p:sp>
        <p:nvSpPr>
          <p:cNvPr id="18" name="CaixaDeTexto 8">
            <a:hlinkClick r:id="rId3"/>
          </p:cNvPr>
          <p:cNvSpPr txBox="1"/>
          <p:nvPr/>
        </p:nvSpPr>
        <p:spPr>
          <a:xfrm>
            <a:off x="971600" y="6172227"/>
            <a:ext cx="2925064" cy="313932"/>
          </a:xfrm>
          <a:prstGeom prst="rect">
            <a:avLst/>
          </a:prstGeom>
          <a:noFill/>
        </p:spPr>
        <p:txBody>
          <a:bodyPr wrap="square" rtlCol="0">
            <a:spAutoFit/>
          </a:bodyPr>
          <a:lstStyle/>
          <a:p>
            <a:pPr algn="ctr">
              <a:lnSpc>
                <a:spcPct val="90000"/>
              </a:lnSpc>
            </a:pPr>
            <a:r>
              <a:rPr lang="en-US" sz="1600" u="sng" dirty="0" smtClean="0"/>
              <a:t>Trigram</a:t>
            </a:r>
            <a:endParaRPr lang="en-US" sz="1600" u="sng" dirty="0"/>
          </a:p>
        </p:txBody>
      </p:sp>
      <p:sp>
        <p:nvSpPr>
          <p:cNvPr id="20" name="CaixaDeTexto 8">
            <a:hlinkClick r:id="rId3"/>
          </p:cNvPr>
          <p:cNvSpPr txBox="1"/>
          <p:nvPr/>
        </p:nvSpPr>
        <p:spPr>
          <a:xfrm>
            <a:off x="5175328" y="6211412"/>
            <a:ext cx="2925064" cy="313932"/>
          </a:xfrm>
          <a:prstGeom prst="rect">
            <a:avLst/>
          </a:prstGeom>
          <a:noFill/>
        </p:spPr>
        <p:txBody>
          <a:bodyPr wrap="square" rtlCol="0">
            <a:spAutoFit/>
          </a:bodyPr>
          <a:lstStyle/>
          <a:p>
            <a:pPr algn="ctr">
              <a:lnSpc>
                <a:spcPct val="90000"/>
              </a:lnSpc>
            </a:pPr>
            <a:r>
              <a:rPr lang="en-US" sz="1600" u="sng" dirty="0" err="1" smtClean="0"/>
              <a:t>Tetragram</a:t>
            </a:r>
            <a:endParaRPr lang="en-US" sz="1600" u="sng"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12</a:t>
            </a:fld>
            <a:r>
              <a:rPr lang="pt-PT" smtClean="0"/>
              <a:t> / 40</a:t>
            </a:r>
            <a:endParaRPr lang="pt-PT"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29" y="1311013"/>
            <a:ext cx="2850507" cy="2160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852" y="1311012"/>
            <a:ext cx="2889770" cy="218999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304" y="3959183"/>
            <a:ext cx="2816032" cy="213411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170" y="4098400"/>
            <a:ext cx="3707904" cy="1930271"/>
          </a:xfrm>
          <a:prstGeom prst="rect">
            <a:avLst/>
          </a:prstGeom>
        </p:spPr>
      </p:pic>
    </p:spTree>
    <p:extLst>
      <p:ext uri="{BB962C8B-B14F-4D97-AF65-F5344CB8AC3E}">
        <p14:creationId xmlns:p14="http://schemas.microsoft.com/office/powerpoint/2010/main" val="370053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Unigram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unigrams:</a:t>
            </a:r>
          </a:p>
          <a:p>
            <a:pPr lvl="1" algn="just">
              <a:lnSpc>
                <a:spcPct val="100000"/>
              </a:lnSpc>
            </a:pPr>
            <a:r>
              <a:rPr lang="en-US" dirty="0"/>
              <a:t>the		</a:t>
            </a:r>
            <a:r>
              <a:rPr lang="en-US" dirty="0" smtClean="0"/>
              <a:t>	3680</a:t>
            </a:r>
            <a:endParaRPr lang="en-US" dirty="0"/>
          </a:p>
          <a:p>
            <a:pPr lvl="1" algn="just">
              <a:lnSpc>
                <a:spcPct val="100000"/>
              </a:lnSpc>
            </a:pPr>
            <a:r>
              <a:rPr lang="en-US" dirty="0"/>
              <a:t>of		</a:t>
            </a:r>
            <a:r>
              <a:rPr lang="en-US" dirty="0" smtClean="0"/>
              <a:t>	1234</a:t>
            </a:r>
            <a:endParaRPr lang="en-US" dirty="0"/>
          </a:p>
          <a:p>
            <a:pPr lvl="1" algn="just">
              <a:lnSpc>
                <a:spcPct val="100000"/>
              </a:lnSpc>
            </a:pPr>
            <a:r>
              <a:rPr lang="en-US" dirty="0"/>
              <a:t>to		</a:t>
            </a:r>
            <a:r>
              <a:rPr lang="en-US" dirty="0" smtClean="0"/>
              <a:t>	1097</a:t>
            </a:r>
            <a:endParaRPr lang="en-US" dirty="0"/>
          </a:p>
          <a:p>
            <a:pPr lvl="1" algn="just">
              <a:lnSpc>
                <a:spcPct val="100000"/>
              </a:lnSpc>
            </a:pPr>
            <a:r>
              <a:rPr lang="en-US" dirty="0"/>
              <a:t>and		</a:t>
            </a:r>
            <a:r>
              <a:rPr lang="en-US" dirty="0" smtClean="0"/>
              <a:t>	1025</a:t>
            </a:r>
            <a:endParaRPr lang="en-US" dirty="0"/>
          </a:p>
          <a:p>
            <a:pPr lvl="1" algn="just">
              <a:lnSpc>
                <a:spcPct val="100000"/>
              </a:lnSpc>
            </a:pPr>
            <a:r>
              <a:rPr lang="en-US" dirty="0"/>
              <a:t>bearing	</a:t>
            </a:r>
            <a:r>
              <a:rPr lang="en-US" dirty="0" smtClean="0"/>
              <a:t>	912</a:t>
            </a:r>
            <a:endParaRPr lang="en-US" dirty="0"/>
          </a:p>
          <a:p>
            <a:pPr lvl="1" algn="just">
              <a:lnSpc>
                <a:spcPct val="100000"/>
              </a:lnSpc>
            </a:pPr>
            <a:r>
              <a:rPr lang="en-US" dirty="0"/>
              <a:t>install	</a:t>
            </a:r>
            <a:r>
              <a:rPr lang="en-US" dirty="0" smtClean="0"/>
              <a:t>	751</a:t>
            </a:r>
            <a:endParaRPr lang="en-US" dirty="0"/>
          </a:p>
          <a:p>
            <a:pPr lvl="1" algn="just">
              <a:lnSpc>
                <a:spcPct val="100000"/>
              </a:lnSpc>
            </a:pPr>
            <a:r>
              <a:rPr lang="en-US" dirty="0"/>
              <a:t>on		</a:t>
            </a:r>
            <a:r>
              <a:rPr lang="en-US" dirty="0" smtClean="0"/>
              <a:t>	673</a:t>
            </a:r>
            <a:endParaRPr lang="en-US" dirty="0"/>
          </a:p>
          <a:p>
            <a:pPr lvl="1" algn="just">
              <a:lnSpc>
                <a:spcPct val="100000"/>
              </a:lnSpc>
            </a:pPr>
            <a:r>
              <a:rPr lang="en-US" dirty="0"/>
              <a:t>in		</a:t>
            </a:r>
            <a:r>
              <a:rPr lang="en-US" dirty="0" smtClean="0"/>
              <a:t>	636</a:t>
            </a:r>
            <a:endParaRPr lang="en-US" dirty="0"/>
          </a:p>
          <a:p>
            <a:pPr lvl="1" algn="just">
              <a:lnSpc>
                <a:spcPct val="100000"/>
              </a:lnSpc>
            </a:pPr>
            <a:r>
              <a:rPr lang="en-US" dirty="0"/>
              <a:t>shaft	</a:t>
            </a:r>
            <a:r>
              <a:rPr lang="en-US" dirty="0" smtClean="0"/>
              <a:t>	598</a:t>
            </a:r>
            <a:endParaRPr lang="en-US" dirty="0"/>
          </a:p>
          <a:p>
            <a:pPr lvl="1" algn="just">
              <a:lnSpc>
                <a:spcPct val="100000"/>
              </a:lnSpc>
            </a:pPr>
            <a:r>
              <a:rPr lang="en-US" dirty="0"/>
              <a:t>is		</a:t>
            </a:r>
            <a:r>
              <a:rPr lang="en-US" dirty="0" smtClean="0"/>
              <a:t>	585</a:t>
            </a:r>
            <a:endParaRPr lang="en-US" dirty="0"/>
          </a:p>
          <a:p>
            <a:pPr lvl="2" algn="just">
              <a:lnSpc>
                <a:spcPct val="100000"/>
              </a:lnSpc>
            </a:pPr>
            <a:endParaRPr lang="en-US" sz="1600" dirty="0" smtClean="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unigrams:</a:t>
            </a:r>
          </a:p>
          <a:p>
            <a:pPr lvl="1" algn="just">
              <a:lnSpc>
                <a:spcPct val="100000"/>
              </a:lnSpc>
            </a:pPr>
            <a:r>
              <a:rPr lang="en-US" dirty="0"/>
              <a:t>weights.	</a:t>
            </a:r>
            <a:r>
              <a:rPr lang="en-US" dirty="0" smtClean="0"/>
              <a:t>	1</a:t>
            </a:r>
            <a:endParaRPr lang="en-US" dirty="0"/>
          </a:p>
          <a:p>
            <a:pPr lvl="1" algn="just">
              <a:lnSpc>
                <a:spcPct val="100000"/>
              </a:lnSpc>
            </a:pPr>
            <a:r>
              <a:rPr lang="en-US" dirty="0"/>
              <a:t>weld	</a:t>
            </a:r>
            <a:r>
              <a:rPr lang="en-US" dirty="0" smtClean="0"/>
              <a:t>	1</a:t>
            </a:r>
            <a:endParaRPr lang="en-US" dirty="0"/>
          </a:p>
          <a:p>
            <a:pPr lvl="1" algn="just">
              <a:lnSpc>
                <a:spcPct val="100000"/>
              </a:lnSpc>
            </a:pPr>
            <a:r>
              <a:rPr lang="en-US" dirty="0"/>
              <a:t>welded	</a:t>
            </a:r>
            <a:r>
              <a:rPr lang="en-US" dirty="0" smtClean="0"/>
              <a:t>	1</a:t>
            </a:r>
            <a:endParaRPr lang="en-US" dirty="0"/>
          </a:p>
          <a:p>
            <a:pPr lvl="1" algn="just">
              <a:lnSpc>
                <a:spcPct val="100000"/>
              </a:lnSpc>
            </a:pPr>
            <a:r>
              <a:rPr lang="en-US" dirty="0"/>
              <a:t>widest	</a:t>
            </a:r>
            <a:r>
              <a:rPr lang="en-US" dirty="0" smtClean="0"/>
              <a:t>	1</a:t>
            </a:r>
            <a:endParaRPr lang="en-US" dirty="0"/>
          </a:p>
          <a:p>
            <a:pPr lvl="1" algn="just">
              <a:lnSpc>
                <a:spcPct val="100000"/>
              </a:lnSpc>
            </a:pPr>
            <a:r>
              <a:rPr lang="en-US" dirty="0"/>
              <a:t>width.	</a:t>
            </a:r>
            <a:r>
              <a:rPr lang="en-US" dirty="0" smtClean="0"/>
              <a:t>	1</a:t>
            </a:r>
            <a:endParaRPr lang="en-US" dirty="0"/>
          </a:p>
          <a:p>
            <a:pPr lvl="1" algn="just">
              <a:lnSpc>
                <a:spcPct val="100000"/>
              </a:lnSpc>
            </a:pPr>
            <a:r>
              <a:rPr lang="en-US" dirty="0"/>
              <a:t>wiring.	</a:t>
            </a:r>
            <a:r>
              <a:rPr lang="en-US" dirty="0" smtClean="0"/>
              <a:t>	1</a:t>
            </a:r>
            <a:endParaRPr lang="en-US" dirty="0"/>
          </a:p>
          <a:p>
            <a:pPr lvl="1" algn="just">
              <a:lnSpc>
                <a:spcPct val="100000"/>
              </a:lnSpc>
            </a:pPr>
            <a:r>
              <a:rPr lang="en-US" dirty="0"/>
              <a:t>wise.	</a:t>
            </a:r>
            <a:r>
              <a:rPr lang="en-US" dirty="0" smtClean="0"/>
              <a:t>	1</a:t>
            </a:r>
            <a:endParaRPr lang="en-US" dirty="0"/>
          </a:p>
          <a:p>
            <a:pPr lvl="1" algn="just">
              <a:lnSpc>
                <a:spcPct val="100000"/>
              </a:lnSpc>
            </a:pPr>
            <a:r>
              <a:rPr lang="en-US" dirty="0"/>
              <a:t>works	</a:t>
            </a:r>
            <a:r>
              <a:rPr lang="en-US" dirty="0" smtClean="0"/>
              <a:t>	1</a:t>
            </a:r>
            <a:endParaRPr lang="en-US" dirty="0"/>
          </a:p>
          <a:p>
            <a:pPr lvl="1" algn="just">
              <a:lnSpc>
                <a:spcPct val="100000"/>
              </a:lnSpc>
            </a:pPr>
            <a:r>
              <a:rPr lang="en-US" dirty="0"/>
              <a:t>workshop	</a:t>
            </a:r>
            <a:r>
              <a:rPr lang="en-US" dirty="0" smtClean="0"/>
              <a:t>	1</a:t>
            </a:r>
            <a:endParaRPr lang="en-US" dirty="0"/>
          </a:p>
          <a:p>
            <a:pPr lvl="1" algn="just">
              <a:lnSpc>
                <a:spcPct val="100000"/>
              </a:lnSpc>
            </a:pPr>
            <a:r>
              <a:rPr lang="en-US" dirty="0"/>
              <a:t>wrap	</a:t>
            </a:r>
            <a:r>
              <a:rPr lang="en-US" dirty="0" smtClean="0"/>
              <a:t>	1</a:t>
            </a:r>
            <a:endParaRPr lang="en-US" dirty="0"/>
          </a:p>
        </p:txBody>
      </p:sp>
      <p:sp>
        <p:nvSpPr>
          <p:cNvPr id="3" name="Slide Number Placeholder 2"/>
          <p:cNvSpPr>
            <a:spLocks noGrp="1"/>
          </p:cNvSpPr>
          <p:nvPr>
            <p:ph type="sldNum" sz="quarter" idx="12"/>
          </p:nvPr>
        </p:nvSpPr>
        <p:spPr/>
        <p:txBody>
          <a:bodyPr/>
          <a:lstStyle/>
          <a:p>
            <a:fld id="{2A013F82-EE5E-44EE-A61D-E31C6657F26F}" type="slidenum">
              <a:rPr lang="pt-PT" smtClean="0"/>
              <a:pPr/>
              <a:t>13</a:t>
            </a:fld>
            <a:r>
              <a:rPr lang="pt-PT" smtClean="0"/>
              <a:t> / 40</a:t>
            </a:r>
            <a:endParaRPr lang="pt-PT" dirty="0"/>
          </a:p>
        </p:txBody>
      </p:sp>
    </p:spTree>
    <p:extLst>
      <p:ext uri="{BB962C8B-B14F-4D97-AF65-F5344CB8AC3E}">
        <p14:creationId xmlns:p14="http://schemas.microsoft.com/office/powerpoint/2010/main" val="100896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Unigram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unigrams:</a:t>
            </a:r>
          </a:p>
          <a:p>
            <a:pPr lvl="1" algn="just">
              <a:lnSpc>
                <a:spcPct val="100000"/>
              </a:lnSpc>
            </a:pPr>
            <a:r>
              <a:rPr lang="en-US" dirty="0"/>
              <a:t>bearing	</a:t>
            </a:r>
            <a:r>
              <a:rPr lang="en-US" dirty="0" smtClean="0"/>
              <a:t>	820</a:t>
            </a:r>
            <a:endParaRPr lang="en-US" dirty="0"/>
          </a:p>
          <a:p>
            <a:pPr lvl="1" algn="just">
              <a:lnSpc>
                <a:spcPct val="100000"/>
              </a:lnSpc>
            </a:pPr>
            <a:r>
              <a:rPr lang="en-US" dirty="0"/>
              <a:t>install	</a:t>
            </a:r>
            <a:r>
              <a:rPr lang="en-US" dirty="0" smtClean="0"/>
              <a:t>	658</a:t>
            </a:r>
            <a:endParaRPr lang="en-US" dirty="0"/>
          </a:p>
          <a:p>
            <a:pPr lvl="1" algn="just">
              <a:lnSpc>
                <a:spcPct val="100000"/>
              </a:lnSpc>
            </a:pPr>
            <a:r>
              <a:rPr lang="en-US" dirty="0"/>
              <a:t>shaft	</a:t>
            </a:r>
            <a:r>
              <a:rPr lang="en-US" dirty="0" smtClean="0"/>
              <a:t>	566</a:t>
            </a:r>
            <a:endParaRPr lang="en-US" dirty="0"/>
          </a:p>
          <a:p>
            <a:pPr lvl="1" algn="just">
              <a:lnSpc>
                <a:spcPct val="100000"/>
              </a:lnSpc>
            </a:pPr>
            <a:r>
              <a:rPr lang="en-US" dirty="0"/>
              <a:t>to	</a:t>
            </a:r>
            <a:r>
              <a:rPr lang="en-US" dirty="0" smtClean="0"/>
              <a:t>		549</a:t>
            </a:r>
            <a:endParaRPr lang="en-US" dirty="0"/>
          </a:p>
          <a:p>
            <a:pPr lvl="1" algn="just">
              <a:lnSpc>
                <a:spcPct val="100000"/>
              </a:lnSpc>
            </a:pPr>
            <a:r>
              <a:rPr lang="en-US" dirty="0"/>
              <a:t>the	</a:t>
            </a:r>
            <a:r>
              <a:rPr lang="en-US" dirty="0" smtClean="0"/>
              <a:t>		524</a:t>
            </a:r>
            <a:endParaRPr lang="en-US" dirty="0"/>
          </a:p>
          <a:p>
            <a:pPr lvl="1" algn="just">
              <a:lnSpc>
                <a:spcPct val="100000"/>
              </a:lnSpc>
            </a:pPr>
            <a:r>
              <a:rPr lang="en-US" dirty="0"/>
              <a:t>and	</a:t>
            </a:r>
            <a:r>
              <a:rPr lang="en-US" dirty="0" smtClean="0"/>
              <a:t>		504</a:t>
            </a:r>
            <a:endParaRPr lang="en-US" dirty="0"/>
          </a:p>
          <a:p>
            <a:pPr lvl="1" algn="just">
              <a:lnSpc>
                <a:spcPct val="100000"/>
              </a:lnSpc>
            </a:pPr>
            <a:r>
              <a:rPr lang="en-US" dirty="0"/>
              <a:t>of	</a:t>
            </a:r>
            <a:r>
              <a:rPr lang="en-US" dirty="0" smtClean="0"/>
              <a:t>		484</a:t>
            </a:r>
            <a:endParaRPr lang="en-US" dirty="0"/>
          </a:p>
          <a:p>
            <a:pPr lvl="1" algn="just">
              <a:lnSpc>
                <a:spcPct val="100000"/>
              </a:lnSpc>
            </a:pPr>
            <a:r>
              <a:rPr lang="en-US" dirty="0"/>
              <a:t>(item	</a:t>
            </a:r>
            <a:r>
              <a:rPr lang="en-US" dirty="0" smtClean="0"/>
              <a:t>	477</a:t>
            </a:r>
            <a:endParaRPr lang="en-US" dirty="0"/>
          </a:p>
          <a:p>
            <a:pPr lvl="1" algn="just">
              <a:lnSpc>
                <a:spcPct val="100000"/>
              </a:lnSpc>
            </a:pPr>
            <a:r>
              <a:rPr lang="en-US" dirty="0"/>
              <a:t>gear	</a:t>
            </a:r>
            <a:r>
              <a:rPr lang="en-US" dirty="0" smtClean="0"/>
              <a:t>	438</a:t>
            </a:r>
            <a:endParaRPr lang="en-US" dirty="0"/>
          </a:p>
          <a:p>
            <a:pPr lvl="1" algn="just">
              <a:lnSpc>
                <a:spcPct val="100000"/>
              </a:lnSpc>
            </a:pPr>
            <a:r>
              <a:rPr lang="en-US" dirty="0"/>
              <a:t>input	</a:t>
            </a:r>
            <a:r>
              <a:rPr lang="en-US" dirty="0" smtClean="0"/>
              <a:t>	423</a:t>
            </a:r>
            <a:endParaRPr lang="en-US" dirty="0"/>
          </a:p>
          <a:p>
            <a:pPr lvl="2" algn="just">
              <a:lnSpc>
                <a:spcPct val="100000"/>
              </a:lnSpc>
            </a:pPr>
            <a:endParaRPr lang="en-US"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unigrams:</a:t>
            </a:r>
          </a:p>
          <a:p>
            <a:pPr lvl="1" algn="just">
              <a:lnSpc>
                <a:spcPct val="100000"/>
              </a:lnSpc>
            </a:pPr>
            <a:r>
              <a:rPr lang="en-US" dirty="0"/>
              <a:t>straight	</a:t>
            </a:r>
            <a:r>
              <a:rPr lang="en-US" dirty="0" smtClean="0"/>
              <a:t>	1</a:t>
            </a:r>
            <a:endParaRPr lang="en-US" dirty="0"/>
          </a:p>
          <a:p>
            <a:pPr lvl="1" algn="just">
              <a:lnSpc>
                <a:spcPct val="100000"/>
              </a:lnSpc>
            </a:pPr>
            <a:r>
              <a:rPr lang="en-US" dirty="0"/>
              <a:t>surface	</a:t>
            </a:r>
            <a:r>
              <a:rPr lang="en-US" dirty="0" smtClean="0"/>
              <a:t>	1</a:t>
            </a:r>
            <a:endParaRPr lang="en-US" dirty="0"/>
          </a:p>
          <a:p>
            <a:pPr lvl="1" algn="just">
              <a:lnSpc>
                <a:spcPct val="100000"/>
              </a:lnSpc>
            </a:pPr>
            <a:r>
              <a:rPr lang="en-US" dirty="0"/>
              <a:t>threads	</a:t>
            </a:r>
            <a:r>
              <a:rPr lang="en-US" dirty="0" smtClean="0"/>
              <a:t>	1</a:t>
            </a:r>
            <a:endParaRPr lang="en-US" dirty="0"/>
          </a:p>
          <a:p>
            <a:pPr lvl="1" algn="just">
              <a:lnSpc>
                <a:spcPct val="100000"/>
              </a:lnSpc>
            </a:pPr>
            <a:r>
              <a:rPr lang="en-US" dirty="0"/>
              <a:t>tightening	</a:t>
            </a:r>
            <a:r>
              <a:rPr lang="en-US" dirty="0" smtClean="0"/>
              <a:t>	1</a:t>
            </a:r>
            <a:endParaRPr lang="en-US" dirty="0"/>
          </a:p>
          <a:p>
            <a:pPr lvl="1" algn="just">
              <a:lnSpc>
                <a:spcPct val="100000"/>
              </a:lnSpc>
            </a:pPr>
            <a:r>
              <a:rPr lang="en-US" dirty="0"/>
              <a:t>tolerance	</a:t>
            </a:r>
            <a:r>
              <a:rPr lang="en-US" dirty="0" smtClean="0"/>
              <a:t>	1</a:t>
            </a:r>
            <a:endParaRPr lang="en-US" dirty="0"/>
          </a:p>
          <a:p>
            <a:pPr lvl="1" algn="just">
              <a:lnSpc>
                <a:spcPct val="100000"/>
              </a:lnSpc>
            </a:pPr>
            <a:r>
              <a:rPr lang="en-US" dirty="0"/>
              <a:t>tool		</a:t>
            </a:r>
            <a:r>
              <a:rPr lang="en-US" dirty="0" smtClean="0"/>
              <a:t>	1</a:t>
            </a:r>
            <a:endParaRPr lang="en-US" dirty="0"/>
          </a:p>
          <a:p>
            <a:pPr lvl="1" algn="just">
              <a:lnSpc>
                <a:spcPct val="100000"/>
              </a:lnSpc>
            </a:pPr>
            <a:r>
              <a:rPr lang="en-US" dirty="0"/>
              <a:t>toward	</a:t>
            </a:r>
            <a:r>
              <a:rPr lang="en-US" dirty="0" smtClean="0"/>
              <a:t>	1</a:t>
            </a:r>
            <a:endParaRPr lang="en-US" dirty="0"/>
          </a:p>
          <a:p>
            <a:pPr lvl="1" algn="just">
              <a:lnSpc>
                <a:spcPct val="100000"/>
              </a:lnSpc>
            </a:pPr>
            <a:r>
              <a:rPr lang="en-US" dirty="0"/>
              <a:t>turn	</a:t>
            </a:r>
            <a:r>
              <a:rPr lang="en-US" dirty="0" smtClean="0"/>
              <a:t>		1</a:t>
            </a:r>
            <a:endParaRPr lang="en-US" dirty="0"/>
          </a:p>
          <a:p>
            <a:pPr lvl="1" algn="just">
              <a:lnSpc>
                <a:spcPct val="100000"/>
              </a:lnSpc>
            </a:pPr>
            <a:r>
              <a:rPr lang="en-US" dirty="0"/>
              <a:t>wide	</a:t>
            </a:r>
            <a:r>
              <a:rPr lang="en-US" dirty="0" smtClean="0"/>
              <a:t>	1</a:t>
            </a:r>
            <a:endParaRPr lang="en-US" dirty="0"/>
          </a:p>
          <a:p>
            <a:pPr lvl="1" algn="just">
              <a:lnSpc>
                <a:spcPct val="100000"/>
              </a:lnSpc>
            </a:pPr>
            <a:r>
              <a:rPr lang="en-US" dirty="0"/>
              <a:t>within	</a:t>
            </a:r>
            <a:r>
              <a:rPr lang="en-US" dirty="0" smtClean="0"/>
              <a:t>	1</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14</a:t>
            </a:fld>
            <a:r>
              <a:rPr lang="pt-PT" smtClean="0"/>
              <a:t> / 40</a:t>
            </a:r>
            <a:endParaRPr lang="pt-PT" dirty="0"/>
          </a:p>
        </p:txBody>
      </p:sp>
    </p:spTree>
    <p:extLst>
      <p:ext uri="{BB962C8B-B14F-4D97-AF65-F5344CB8AC3E}">
        <p14:creationId xmlns:p14="http://schemas.microsoft.com/office/powerpoint/2010/main" val="397348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Bigram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a:t>
            </a:r>
            <a:r>
              <a:rPr lang="en-US" sz="2300" dirty="0"/>
              <a:t>b</a:t>
            </a:r>
            <a:r>
              <a:rPr lang="en-US" sz="2300" dirty="0" smtClean="0"/>
              <a:t>igrams:</a:t>
            </a:r>
          </a:p>
          <a:p>
            <a:pPr lvl="1" algn="just">
              <a:lnSpc>
                <a:spcPct val="100000"/>
              </a:lnSpc>
            </a:pPr>
            <a:r>
              <a:rPr lang="en-US" dirty="0"/>
              <a:t>of the		528</a:t>
            </a:r>
          </a:p>
          <a:p>
            <a:pPr lvl="1" algn="just">
              <a:lnSpc>
                <a:spcPct val="100000"/>
              </a:lnSpc>
            </a:pPr>
            <a:r>
              <a:rPr lang="en-US" dirty="0"/>
              <a:t>&lt;s&gt; install		270</a:t>
            </a:r>
          </a:p>
          <a:p>
            <a:pPr lvl="1" algn="just">
              <a:lnSpc>
                <a:spcPct val="100000"/>
              </a:lnSpc>
            </a:pPr>
            <a:r>
              <a:rPr lang="en-US" dirty="0"/>
              <a:t>in the		236</a:t>
            </a:r>
          </a:p>
          <a:p>
            <a:pPr lvl="1" algn="just">
              <a:lnSpc>
                <a:spcPct val="100000"/>
              </a:lnSpc>
            </a:pPr>
            <a:r>
              <a:rPr lang="en-US" dirty="0"/>
              <a:t>from the		233</a:t>
            </a:r>
          </a:p>
          <a:p>
            <a:pPr lvl="1" algn="just">
              <a:lnSpc>
                <a:spcPct val="100000"/>
              </a:lnSpc>
            </a:pPr>
            <a:r>
              <a:rPr lang="en-US" dirty="0"/>
              <a:t>on the		218</a:t>
            </a:r>
          </a:p>
          <a:p>
            <a:pPr lvl="1" algn="just">
              <a:lnSpc>
                <a:spcPct val="100000"/>
              </a:lnSpc>
            </a:pPr>
            <a:r>
              <a:rPr lang="en-US" dirty="0"/>
              <a:t>to the		191</a:t>
            </a:r>
          </a:p>
          <a:p>
            <a:pPr lvl="1" algn="just">
              <a:lnSpc>
                <a:spcPct val="100000"/>
              </a:lnSpc>
            </a:pPr>
            <a:r>
              <a:rPr lang="en-US" dirty="0"/>
              <a:t>main housing	185</a:t>
            </a:r>
          </a:p>
          <a:p>
            <a:pPr lvl="1" algn="just">
              <a:lnSpc>
                <a:spcPct val="100000"/>
              </a:lnSpc>
            </a:pPr>
            <a:r>
              <a:rPr lang="en-US" dirty="0"/>
              <a:t>cup &amp;		182</a:t>
            </a:r>
          </a:p>
          <a:p>
            <a:pPr lvl="1" algn="just">
              <a:lnSpc>
                <a:spcPct val="100000"/>
              </a:lnSpc>
            </a:pPr>
            <a:r>
              <a:rPr lang="en-US" dirty="0"/>
              <a:t>input shaft		181</a:t>
            </a:r>
          </a:p>
          <a:p>
            <a:pPr lvl="1" algn="just">
              <a:lnSpc>
                <a:spcPct val="100000"/>
              </a:lnSpc>
            </a:pPr>
            <a:r>
              <a:rPr lang="en-US" dirty="0"/>
              <a:t>&amp; cone)		162</a:t>
            </a:r>
          </a:p>
          <a:p>
            <a:pPr marL="347755" lvl="2" indent="0" algn="just">
              <a:lnSpc>
                <a:spcPct val="100000"/>
              </a:lnSpc>
              <a:buNone/>
            </a:pPr>
            <a:endParaRPr lang="en-US" sz="1600" dirty="0" smtClean="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a:t>
            </a:r>
            <a:r>
              <a:rPr lang="en-US" sz="2300" dirty="0"/>
              <a:t>b</a:t>
            </a:r>
            <a:r>
              <a:rPr lang="en-US" sz="2300" dirty="0" smtClean="0"/>
              <a:t>igrams:</a:t>
            </a:r>
          </a:p>
          <a:p>
            <a:pPr lvl="1" algn="just">
              <a:lnSpc>
                <a:spcPct val="100000"/>
              </a:lnSpc>
            </a:pPr>
            <a:r>
              <a:rPr lang="en-US" dirty="0"/>
              <a:t>secure an	</a:t>
            </a:r>
            <a:r>
              <a:rPr lang="en-US" dirty="0" smtClean="0"/>
              <a:t>	1</a:t>
            </a:r>
            <a:endParaRPr lang="en-US" dirty="0"/>
          </a:p>
          <a:p>
            <a:pPr lvl="1" algn="just">
              <a:lnSpc>
                <a:spcPct val="100000"/>
              </a:lnSpc>
            </a:pPr>
            <a:r>
              <a:rPr lang="en-US" dirty="0" smtClean="0"/>
              <a:t>until </a:t>
            </a:r>
            <a:r>
              <a:rPr lang="en-US" dirty="0"/>
              <a:t>each		1</a:t>
            </a:r>
          </a:p>
          <a:p>
            <a:pPr lvl="1" algn="just">
              <a:lnSpc>
                <a:spcPct val="100000"/>
              </a:lnSpc>
            </a:pPr>
            <a:r>
              <a:rPr lang="en-US" dirty="0"/>
              <a:t>upper front		1</a:t>
            </a:r>
          </a:p>
          <a:p>
            <a:pPr lvl="1" algn="just">
              <a:lnSpc>
                <a:spcPct val="100000"/>
              </a:lnSpc>
            </a:pPr>
            <a:r>
              <a:rPr lang="en-US" dirty="0"/>
              <a:t>use this		1</a:t>
            </a:r>
          </a:p>
          <a:p>
            <a:pPr lvl="1" algn="just">
              <a:lnSpc>
                <a:spcPct val="100000"/>
              </a:lnSpc>
            </a:pPr>
            <a:r>
              <a:rPr lang="en-US" dirty="0"/>
              <a:t>using an		1</a:t>
            </a:r>
          </a:p>
          <a:p>
            <a:pPr lvl="1" algn="just">
              <a:lnSpc>
                <a:spcPct val="100000"/>
              </a:lnSpc>
            </a:pPr>
            <a:r>
              <a:rPr lang="en-US" dirty="0"/>
              <a:t>valve has		1</a:t>
            </a:r>
          </a:p>
          <a:p>
            <a:pPr lvl="1" algn="just">
              <a:lnSpc>
                <a:spcPct val="100000"/>
              </a:lnSpc>
            </a:pPr>
            <a:r>
              <a:rPr lang="en-US" dirty="0"/>
              <a:t>very lightly		1</a:t>
            </a:r>
          </a:p>
          <a:p>
            <a:pPr lvl="1" algn="just">
              <a:lnSpc>
                <a:spcPct val="100000"/>
              </a:lnSpc>
            </a:pPr>
            <a:r>
              <a:rPr lang="en-US" dirty="0"/>
              <a:t>voltage before	1</a:t>
            </a:r>
          </a:p>
          <a:p>
            <a:pPr lvl="1" algn="just">
              <a:lnSpc>
                <a:spcPct val="100000"/>
              </a:lnSpc>
            </a:pPr>
            <a:r>
              <a:rPr lang="en-US" dirty="0"/>
              <a:t>wrench on		1</a:t>
            </a:r>
          </a:p>
          <a:p>
            <a:pPr lvl="1" algn="just">
              <a:lnSpc>
                <a:spcPct val="100000"/>
              </a:lnSpc>
            </a:pPr>
            <a:r>
              <a:rPr lang="en-US" dirty="0"/>
              <a:t>your trigger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15</a:t>
            </a:fld>
            <a:r>
              <a:rPr lang="pt-PT" smtClean="0"/>
              <a:t> / 40</a:t>
            </a:r>
            <a:endParaRPr lang="pt-PT" dirty="0"/>
          </a:p>
        </p:txBody>
      </p:sp>
    </p:spTree>
    <p:extLst>
      <p:ext uri="{BB962C8B-B14F-4D97-AF65-F5344CB8AC3E}">
        <p14:creationId xmlns:p14="http://schemas.microsoft.com/office/powerpoint/2010/main" val="26548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Bigram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a:t>
            </a:r>
            <a:r>
              <a:rPr lang="en-US" sz="2300" dirty="0"/>
              <a:t>b</a:t>
            </a:r>
            <a:r>
              <a:rPr lang="en-US" sz="2300" dirty="0" smtClean="0"/>
              <a:t>igrams:</a:t>
            </a:r>
          </a:p>
          <a:p>
            <a:pPr lvl="1" algn="just">
              <a:lnSpc>
                <a:spcPct val="100000"/>
              </a:lnSpc>
            </a:pPr>
            <a:r>
              <a:rPr lang="en-US" dirty="0"/>
              <a:t>&lt;s&gt; install		242</a:t>
            </a:r>
          </a:p>
          <a:p>
            <a:pPr lvl="1" algn="just">
              <a:lnSpc>
                <a:spcPct val="100000"/>
              </a:lnSpc>
            </a:pPr>
            <a:r>
              <a:rPr lang="en-US" dirty="0"/>
              <a:t>main housing	185</a:t>
            </a:r>
          </a:p>
          <a:p>
            <a:pPr lvl="1" algn="just">
              <a:lnSpc>
                <a:spcPct val="100000"/>
              </a:lnSpc>
            </a:pPr>
            <a:r>
              <a:rPr lang="en-US" dirty="0"/>
              <a:t>cup &amp;		182</a:t>
            </a:r>
          </a:p>
          <a:p>
            <a:pPr lvl="1" algn="just">
              <a:lnSpc>
                <a:spcPct val="100000"/>
              </a:lnSpc>
            </a:pPr>
            <a:r>
              <a:rPr lang="en-US" dirty="0"/>
              <a:t>input shaft	</a:t>
            </a:r>
            <a:r>
              <a:rPr lang="en-US" dirty="0" smtClean="0"/>
              <a:t>	181</a:t>
            </a:r>
            <a:endParaRPr lang="en-US" dirty="0"/>
          </a:p>
          <a:p>
            <a:pPr lvl="1" algn="just">
              <a:lnSpc>
                <a:spcPct val="100000"/>
              </a:lnSpc>
            </a:pPr>
            <a:r>
              <a:rPr lang="en-US" dirty="0"/>
              <a:t>&amp; cone)		162</a:t>
            </a:r>
          </a:p>
          <a:p>
            <a:pPr lvl="1" algn="just">
              <a:lnSpc>
                <a:spcPct val="100000"/>
              </a:lnSpc>
            </a:pPr>
            <a:r>
              <a:rPr lang="en-US" dirty="0"/>
              <a:t>output shaft	</a:t>
            </a:r>
            <a:r>
              <a:rPr lang="en-US" dirty="0" smtClean="0"/>
              <a:t>	156</a:t>
            </a:r>
            <a:endParaRPr lang="en-US" dirty="0"/>
          </a:p>
          <a:p>
            <a:pPr lvl="1" algn="just">
              <a:lnSpc>
                <a:spcPct val="100000"/>
              </a:lnSpc>
            </a:pPr>
            <a:r>
              <a:rPr lang="en-US" dirty="0"/>
              <a:t>bearing cone	</a:t>
            </a:r>
            <a:r>
              <a:rPr lang="en-US" dirty="0" smtClean="0"/>
              <a:t>	150</a:t>
            </a:r>
            <a:endParaRPr lang="en-US" dirty="0"/>
          </a:p>
          <a:p>
            <a:pPr lvl="1" algn="just">
              <a:lnSpc>
                <a:spcPct val="100000"/>
              </a:lnSpc>
            </a:pPr>
            <a:r>
              <a:rPr lang="en-US" dirty="0"/>
              <a:t>bearing cup	</a:t>
            </a:r>
            <a:r>
              <a:rPr lang="en-US" dirty="0" smtClean="0"/>
              <a:t>	122</a:t>
            </a:r>
            <a:endParaRPr lang="en-US" dirty="0"/>
          </a:p>
          <a:p>
            <a:pPr lvl="1" algn="just">
              <a:lnSpc>
                <a:spcPct val="100000"/>
              </a:lnSpc>
            </a:pPr>
            <a:r>
              <a:rPr lang="en-US" dirty="0"/>
              <a:t>from the		111</a:t>
            </a:r>
          </a:p>
          <a:p>
            <a:pPr lvl="1" algn="just">
              <a:lnSpc>
                <a:spcPct val="100000"/>
              </a:lnSpc>
            </a:pPr>
            <a:r>
              <a:rPr lang="en-US" dirty="0"/>
              <a:t>it is		</a:t>
            </a:r>
            <a:r>
              <a:rPr lang="en-US" dirty="0" smtClean="0"/>
              <a:t>	105</a:t>
            </a:r>
            <a:endParaRPr lang="en-US"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a:t>
            </a:r>
            <a:r>
              <a:rPr lang="en-US" sz="2300" dirty="0"/>
              <a:t>b</a:t>
            </a:r>
            <a:r>
              <a:rPr lang="en-US" sz="2300" dirty="0" smtClean="0"/>
              <a:t>igrams:</a:t>
            </a:r>
          </a:p>
          <a:p>
            <a:pPr lvl="1" algn="just">
              <a:lnSpc>
                <a:spcPct val="100000"/>
              </a:lnSpc>
            </a:pPr>
            <a:r>
              <a:rPr lang="en-US" sz="1600" dirty="0"/>
              <a:t>set aside	</a:t>
            </a:r>
            <a:r>
              <a:rPr lang="en-US" sz="1600" dirty="0" smtClean="0"/>
              <a:t>	1</a:t>
            </a:r>
            <a:endParaRPr lang="en-US" sz="1600" dirty="0"/>
          </a:p>
          <a:p>
            <a:pPr lvl="1" algn="just">
              <a:lnSpc>
                <a:spcPct val="100000"/>
              </a:lnSpc>
            </a:pPr>
            <a:r>
              <a:rPr lang="en-US" sz="1600" dirty="0" smtClean="0"/>
              <a:t>slide </a:t>
            </a:r>
            <a:r>
              <a:rPr lang="en-US" sz="1600" dirty="0"/>
              <a:t>front	</a:t>
            </a:r>
            <a:r>
              <a:rPr lang="en-US" sz="1600" dirty="0" smtClean="0"/>
              <a:t>	1</a:t>
            </a:r>
            <a:endParaRPr lang="en-US" sz="1600" dirty="0"/>
          </a:p>
          <a:p>
            <a:pPr lvl="1" algn="just">
              <a:lnSpc>
                <a:spcPct val="100000"/>
              </a:lnSpc>
            </a:pPr>
            <a:r>
              <a:rPr lang="en-US" sz="1600" dirty="0" smtClean="0"/>
              <a:t>staked </a:t>
            </a:r>
            <a:r>
              <a:rPr lang="en-US" sz="1600" dirty="0"/>
              <a:t>in	</a:t>
            </a:r>
            <a:r>
              <a:rPr lang="en-US" sz="1600" dirty="0" smtClean="0"/>
              <a:t>	1</a:t>
            </a:r>
            <a:endParaRPr lang="en-US" sz="1600" dirty="0"/>
          </a:p>
          <a:p>
            <a:pPr lvl="1" algn="just">
              <a:lnSpc>
                <a:spcPct val="100000"/>
              </a:lnSpc>
            </a:pPr>
            <a:r>
              <a:rPr lang="en-US" sz="1600" dirty="0" smtClean="0"/>
              <a:t>this </a:t>
            </a:r>
            <a:r>
              <a:rPr lang="en-US" sz="1600" dirty="0"/>
              <a:t>assembly	1</a:t>
            </a:r>
          </a:p>
          <a:p>
            <a:pPr lvl="1" algn="just">
              <a:lnSpc>
                <a:spcPct val="100000"/>
              </a:lnSpc>
            </a:pPr>
            <a:r>
              <a:rPr lang="en-US" sz="1600" dirty="0" smtClean="0"/>
              <a:t>till </a:t>
            </a:r>
            <a:r>
              <a:rPr lang="en-US" sz="1600" dirty="0"/>
              <a:t>end	</a:t>
            </a:r>
            <a:r>
              <a:rPr lang="en-US" sz="1600" dirty="0" smtClean="0"/>
              <a:t>	1</a:t>
            </a:r>
            <a:endParaRPr lang="en-US" sz="1600" dirty="0"/>
          </a:p>
          <a:p>
            <a:pPr lvl="1" algn="just">
              <a:lnSpc>
                <a:spcPct val="100000"/>
              </a:lnSpc>
            </a:pPr>
            <a:r>
              <a:rPr lang="en-US" sz="1600" dirty="0" smtClean="0"/>
              <a:t>together </a:t>
            </a:r>
            <a:r>
              <a:rPr lang="en-US" sz="1600" dirty="0"/>
              <a:t>check	1</a:t>
            </a:r>
          </a:p>
          <a:p>
            <a:pPr lvl="1" algn="just">
              <a:lnSpc>
                <a:spcPct val="100000"/>
              </a:lnSpc>
            </a:pPr>
            <a:r>
              <a:rPr lang="en-US" sz="1600" dirty="0" smtClean="0"/>
              <a:t>used </a:t>
            </a:r>
            <a:r>
              <a:rPr lang="en-US" sz="1600" dirty="0"/>
              <a:t>at	</a:t>
            </a:r>
            <a:r>
              <a:rPr lang="en-US" sz="1600" dirty="0" smtClean="0"/>
              <a:t>	1</a:t>
            </a:r>
            <a:endParaRPr lang="en-US" sz="1600" dirty="0"/>
          </a:p>
          <a:p>
            <a:pPr lvl="1" algn="just">
              <a:lnSpc>
                <a:spcPct val="100000"/>
              </a:lnSpc>
            </a:pPr>
            <a:r>
              <a:rPr lang="en-US" sz="1600" dirty="0" smtClean="0"/>
              <a:t>using </a:t>
            </a:r>
            <a:r>
              <a:rPr lang="en-US" sz="1600" dirty="0"/>
              <a:t>lower	</a:t>
            </a:r>
            <a:r>
              <a:rPr lang="en-US" sz="1600" dirty="0" smtClean="0"/>
              <a:t>	1</a:t>
            </a:r>
          </a:p>
          <a:p>
            <a:pPr lvl="1" algn="just">
              <a:lnSpc>
                <a:spcPct val="100000"/>
              </a:lnSpc>
            </a:pPr>
            <a:r>
              <a:rPr lang="en-US" sz="1600" dirty="0" smtClean="0"/>
              <a:t>when </a:t>
            </a:r>
            <a:r>
              <a:rPr lang="en-US" sz="1600" dirty="0"/>
              <a:t>installing	</a:t>
            </a:r>
            <a:r>
              <a:rPr lang="en-US" sz="1600" dirty="0" smtClean="0"/>
              <a:t>1</a:t>
            </a:r>
          </a:p>
          <a:p>
            <a:pPr lvl="1" algn="just">
              <a:lnSpc>
                <a:spcPct val="100000"/>
              </a:lnSpc>
            </a:pPr>
            <a:r>
              <a:rPr lang="en-US" sz="1600" dirty="0"/>
              <a:t>will slide		1</a:t>
            </a:r>
          </a:p>
          <a:p>
            <a:pPr lvl="1" algn="just">
              <a:lnSpc>
                <a:spcPct val="100000"/>
              </a:lnSpc>
            </a:pPr>
            <a:endParaRPr lang="en-US" sz="1600" dirty="0" smtClean="0"/>
          </a:p>
        </p:txBody>
      </p:sp>
      <p:sp>
        <p:nvSpPr>
          <p:cNvPr id="4" name="Slide Number Placeholder 3"/>
          <p:cNvSpPr>
            <a:spLocks noGrp="1"/>
          </p:cNvSpPr>
          <p:nvPr>
            <p:ph type="sldNum" sz="quarter" idx="12"/>
          </p:nvPr>
        </p:nvSpPr>
        <p:spPr/>
        <p:txBody>
          <a:bodyPr/>
          <a:lstStyle/>
          <a:p>
            <a:fld id="{2A013F82-EE5E-44EE-A61D-E31C6657F26F}" type="slidenum">
              <a:rPr lang="pt-PT" smtClean="0"/>
              <a:pPr/>
              <a:t>16</a:t>
            </a:fld>
            <a:r>
              <a:rPr lang="pt-PT" smtClean="0"/>
              <a:t> / 40</a:t>
            </a:r>
            <a:endParaRPr lang="pt-PT" dirty="0"/>
          </a:p>
        </p:txBody>
      </p:sp>
    </p:spTree>
    <p:extLst>
      <p:ext uri="{BB962C8B-B14F-4D97-AF65-F5344CB8AC3E}">
        <p14:creationId xmlns:p14="http://schemas.microsoft.com/office/powerpoint/2010/main" val="207927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Trigram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trigrams:</a:t>
            </a:r>
          </a:p>
          <a:p>
            <a:pPr lvl="1" algn="just">
              <a:lnSpc>
                <a:spcPct val="100000"/>
              </a:lnSpc>
            </a:pPr>
            <a:r>
              <a:rPr lang="en-US" dirty="0"/>
              <a:t>cup &amp; cone)		162</a:t>
            </a:r>
          </a:p>
          <a:p>
            <a:pPr lvl="1" algn="just">
              <a:lnSpc>
                <a:spcPct val="100000"/>
              </a:lnSpc>
            </a:pPr>
            <a:r>
              <a:rPr lang="en-US" dirty="0"/>
              <a:t>end of the		</a:t>
            </a:r>
            <a:r>
              <a:rPr lang="en-US" dirty="0" smtClean="0"/>
              <a:t>102</a:t>
            </a:r>
            <a:endParaRPr lang="en-US" dirty="0"/>
          </a:p>
          <a:p>
            <a:pPr lvl="1" algn="just">
              <a:lnSpc>
                <a:spcPct val="100000"/>
              </a:lnSpc>
            </a:pPr>
            <a:r>
              <a:rPr lang="en-US" dirty="0"/>
              <a:t>into main housing	</a:t>
            </a:r>
            <a:r>
              <a:rPr lang="en-US" dirty="0" smtClean="0"/>
              <a:t>83</a:t>
            </a:r>
            <a:endParaRPr lang="en-US" dirty="0"/>
          </a:p>
          <a:p>
            <a:pPr lvl="1" algn="just">
              <a:lnSpc>
                <a:spcPct val="100000"/>
              </a:lnSpc>
            </a:pPr>
            <a:r>
              <a:rPr lang="en-US" dirty="0"/>
              <a:t>&amp; cone) into		71</a:t>
            </a:r>
          </a:p>
          <a:p>
            <a:pPr lvl="1" algn="just">
              <a:lnSpc>
                <a:spcPct val="100000"/>
              </a:lnSpc>
            </a:pPr>
            <a:r>
              <a:rPr lang="en-US" dirty="0"/>
              <a:t>light coat of		67</a:t>
            </a:r>
          </a:p>
          <a:p>
            <a:pPr lvl="1" algn="just">
              <a:lnSpc>
                <a:spcPct val="100000"/>
              </a:lnSpc>
            </a:pPr>
            <a:r>
              <a:rPr lang="en-US" dirty="0"/>
              <a:t>side of the		61</a:t>
            </a:r>
          </a:p>
          <a:p>
            <a:pPr lvl="1" algn="just">
              <a:lnSpc>
                <a:spcPct val="100000"/>
              </a:lnSpc>
            </a:pPr>
            <a:r>
              <a:rPr lang="en-US" dirty="0"/>
              <a:t>housing from the	</a:t>
            </a:r>
            <a:r>
              <a:rPr lang="en-US" dirty="0" smtClean="0"/>
              <a:t>58</a:t>
            </a:r>
            <a:endParaRPr lang="en-US" dirty="0"/>
          </a:p>
          <a:p>
            <a:pPr lvl="1" algn="just">
              <a:lnSpc>
                <a:spcPct val="100000"/>
              </a:lnSpc>
            </a:pPr>
            <a:r>
              <a:rPr lang="en-US" dirty="0"/>
              <a:t>main housing from	55</a:t>
            </a:r>
          </a:p>
          <a:p>
            <a:pPr lvl="1" algn="just">
              <a:lnSpc>
                <a:spcPct val="100000"/>
              </a:lnSpc>
            </a:pPr>
            <a:r>
              <a:rPr lang="en-US" dirty="0"/>
              <a:t>with light coat	</a:t>
            </a:r>
            <a:r>
              <a:rPr lang="en-US" dirty="0" smtClean="0"/>
              <a:t>55</a:t>
            </a:r>
            <a:endParaRPr lang="en-US" dirty="0"/>
          </a:p>
          <a:p>
            <a:pPr lvl="1" algn="just">
              <a:lnSpc>
                <a:spcPct val="100000"/>
              </a:lnSpc>
            </a:pPr>
            <a:r>
              <a:rPr lang="en-US" dirty="0"/>
              <a:t>pounds of rolling	</a:t>
            </a:r>
            <a:r>
              <a:rPr lang="en-US" dirty="0" smtClean="0"/>
              <a:t>53</a:t>
            </a:r>
            <a:endParaRPr lang="en-US" dirty="0"/>
          </a:p>
          <a:p>
            <a:pPr lvl="2" algn="just">
              <a:lnSpc>
                <a:spcPct val="100000"/>
              </a:lnSpc>
            </a:pPr>
            <a:endParaRPr lang="en-US" sz="1600" dirty="0" smtClean="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trigrams:</a:t>
            </a:r>
          </a:p>
          <a:p>
            <a:pPr lvl="1" algn="just">
              <a:lnSpc>
                <a:spcPct val="100000"/>
              </a:lnSpc>
            </a:pPr>
            <a:r>
              <a:rPr lang="en-US" dirty="0"/>
              <a:t>to hold it		</a:t>
            </a:r>
            <a:r>
              <a:rPr lang="en-US" dirty="0" smtClean="0"/>
              <a:t>1</a:t>
            </a:r>
            <a:endParaRPr lang="en-US" dirty="0"/>
          </a:p>
          <a:p>
            <a:pPr lvl="1" algn="just">
              <a:lnSpc>
                <a:spcPct val="100000"/>
              </a:lnSpc>
            </a:pPr>
            <a:r>
              <a:rPr lang="en-US" dirty="0"/>
              <a:t>turns with a		</a:t>
            </a:r>
            <a:r>
              <a:rPr lang="en-US" dirty="0" smtClean="0"/>
              <a:t>1</a:t>
            </a:r>
            <a:endParaRPr lang="en-US" dirty="0"/>
          </a:p>
          <a:p>
            <a:pPr lvl="1" algn="just">
              <a:lnSpc>
                <a:spcPct val="100000"/>
              </a:lnSpc>
            </a:pPr>
            <a:r>
              <a:rPr lang="en-US" dirty="0"/>
              <a:t>twelve of </a:t>
            </a:r>
            <a:r>
              <a:rPr lang="en-US" dirty="0" smtClean="0"/>
              <a:t>another</a:t>
            </a:r>
            <a:r>
              <a:rPr lang="en-US" dirty="0"/>
              <a:t>	1</a:t>
            </a:r>
          </a:p>
          <a:p>
            <a:pPr lvl="1" algn="just">
              <a:lnSpc>
                <a:spcPct val="100000"/>
              </a:lnSpc>
            </a:pPr>
            <a:r>
              <a:rPr lang="en-US" dirty="0"/>
              <a:t>until the engine	</a:t>
            </a:r>
            <a:r>
              <a:rPr lang="en-US" dirty="0" smtClean="0"/>
              <a:t>1</a:t>
            </a:r>
            <a:endParaRPr lang="en-US" dirty="0"/>
          </a:p>
          <a:p>
            <a:pPr lvl="1" algn="just">
              <a:lnSpc>
                <a:spcPct val="100000"/>
              </a:lnSpc>
            </a:pPr>
            <a:r>
              <a:rPr lang="en-US" dirty="0"/>
              <a:t>valve rod assembly	</a:t>
            </a:r>
            <a:r>
              <a:rPr lang="en-US" dirty="0" smtClean="0"/>
              <a:t>1</a:t>
            </a:r>
            <a:endParaRPr lang="en-US" dirty="0"/>
          </a:p>
          <a:p>
            <a:pPr lvl="1" algn="just">
              <a:lnSpc>
                <a:spcPct val="100000"/>
              </a:lnSpc>
            </a:pPr>
            <a:r>
              <a:rPr lang="en-US" dirty="0"/>
              <a:t>where the screws	</a:t>
            </a:r>
            <a:r>
              <a:rPr lang="en-US" dirty="0" smtClean="0"/>
              <a:t>1</a:t>
            </a:r>
            <a:endParaRPr lang="en-US" dirty="0"/>
          </a:p>
          <a:p>
            <a:pPr lvl="1" algn="just">
              <a:lnSpc>
                <a:spcPct val="100000"/>
              </a:lnSpc>
            </a:pPr>
            <a:r>
              <a:rPr lang="en-US" dirty="0"/>
              <a:t>wire tightly in	</a:t>
            </a:r>
            <a:r>
              <a:rPr lang="en-US" dirty="0" smtClean="0"/>
              <a:t>1</a:t>
            </a:r>
            <a:endParaRPr lang="en-US" dirty="0"/>
          </a:p>
          <a:p>
            <a:pPr lvl="1" algn="just">
              <a:lnSpc>
                <a:spcPct val="100000"/>
              </a:lnSpc>
            </a:pPr>
            <a:r>
              <a:rPr lang="en-US" dirty="0"/>
              <a:t>with the provided	</a:t>
            </a:r>
            <a:r>
              <a:rPr lang="en-US" dirty="0" smtClean="0"/>
              <a:t>1</a:t>
            </a:r>
            <a:endParaRPr lang="en-US" dirty="0"/>
          </a:p>
          <a:p>
            <a:pPr lvl="1" algn="just">
              <a:lnSpc>
                <a:spcPct val="100000"/>
              </a:lnSpc>
            </a:pPr>
            <a:r>
              <a:rPr lang="en-US" dirty="0"/>
              <a:t>you achieve a	</a:t>
            </a:r>
            <a:r>
              <a:rPr lang="en-US" dirty="0" smtClean="0"/>
              <a:t>1</a:t>
            </a:r>
            <a:endParaRPr lang="en-US" dirty="0"/>
          </a:p>
          <a:p>
            <a:pPr lvl="1" algn="just">
              <a:lnSpc>
                <a:spcPct val="100000"/>
              </a:lnSpc>
            </a:pPr>
            <a:r>
              <a:rPr lang="en-US" dirty="0"/>
              <a:t>your right and	</a:t>
            </a:r>
            <a:r>
              <a:rPr lang="en-US" dirty="0" smtClean="0"/>
              <a:t>1</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17</a:t>
            </a:fld>
            <a:r>
              <a:rPr lang="pt-PT" smtClean="0"/>
              <a:t> / 40</a:t>
            </a:r>
            <a:endParaRPr lang="pt-PT" dirty="0"/>
          </a:p>
        </p:txBody>
      </p:sp>
    </p:spTree>
    <p:extLst>
      <p:ext uri="{BB962C8B-B14F-4D97-AF65-F5344CB8AC3E}">
        <p14:creationId xmlns:p14="http://schemas.microsoft.com/office/powerpoint/2010/main" val="1319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Trigram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smtClean="0"/>
              <a:t>Most common trigrams:</a:t>
            </a:r>
          </a:p>
          <a:p>
            <a:pPr lvl="1" algn="just">
              <a:lnSpc>
                <a:spcPct val="100000"/>
              </a:lnSpc>
            </a:pPr>
            <a:r>
              <a:rPr lang="en-US" dirty="0"/>
              <a:t>cup &amp; cone)	</a:t>
            </a:r>
            <a:r>
              <a:rPr lang="en-US" dirty="0" smtClean="0"/>
              <a:t>		162</a:t>
            </a:r>
            <a:endParaRPr lang="en-US" dirty="0"/>
          </a:p>
          <a:p>
            <a:pPr lvl="1" algn="just">
              <a:lnSpc>
                <a:spcPct val="100000"/>
              </a:lnSpc>
            </a:pPr>
            <a:r>
              <a:rPr lang="en-US" dirty="0"/>
              <a:t>into main housing	</a:t>
            </a:r>
            <a:r>
              <a:rPr lang="en-US" dirty="0" smtClean="0"/>
              <a:t>	83</a:t>
            </a:r>
            <a:endParaRPr lang="en-US" dirty="0"/>
          </a:p>
          <a:p>
            <a:pPr lvl="1" algn="just">
              <a:lnSpc>
                <a:spcPct val="100000"/>
              </a:lnSpc>
            </a:pPr>
            <a:r>
              <a:rPr lang="en-US" dirty="0"/>
              <a:t>&amp; cone) into	</a:t>
            </a:r>
            <a:r>
              <a:rPr lang="en-US" dirty="0" smtClean="0"/>
              <a:t>		71</a:t>
            </a:r>
            <a:endParaRPr lang="en-US" dirty="0"/>
          </a:p>
          <a:p>
            <a:pPr lvl="1" algn="just">
              <a:lnSpc>
                <a:spcPct val="100000"/>
              </a:lnSpc>
            </a:pPr>
            <a:r>
              <a:rPr lang="en-US" dirty="0"/>
              <a:t>light coat of	</a:t>
            </a:r>
            <a:r>
              <a:rPr lang="en-US" dirty="0" smtClean="0"/>
              <a:t>		63</a:t>
            </a:r>
            <a:endParaRPr lang="en-US" dirty="0"/>
          </a:p>
          <a:p>
            <a:pPr lvl="1" algn="just">
              <a:lnSpc>
                <a:spcPct val="100000"/>
              </a:lnSpc>
            </a:pPr>
            <a:r>
              <a:rPr lang="en-US" dirty="0"/>
              <a:t>housing from the	</a:t>
            </a:r>
            <a:r>
              <a:rPr lang="en-US" dirty="0" smtClean="0"/>
              <a:t>	58</a:t>
            </a:r>
            <a:endParaRPr lang="en-US" dirty="0"/>
          </a:p>
          <a:p>
            <a:pPr lvl="1" algn="just">
              <a:lnSpc>
                <a:spcPct val="100000"/>
              </a:lnSpc>
            </a:pPr>
            <a:r>
              <a:rPr lang="en-US" dirty="0"/>
              <a:t>main housing from	</a:t>
            </a:r>
            <a:r>
              <a:rPr lang="en-US" dirty="0" smtClean="0"/>
              <a:t>	55</a:t>
            </a:r>
            <a:endParaRPr lang="en-US" dirty="0"/>
          </a:p>
          <a:p>
            <a:pPr lvl="1" algn="just">
              <a:lnSpc>
                <a:spcPct val="100000"/>
              </a:lnSpc>
            </a:pPr>
            <a:r>
              <a:rPr lang="en-US" dirty="0"/>
              <a:t>with light coat	</a:t>
            </a:r>
            <a:r>
              <a:rPr lang="en-US" dirty="0" smtClean="0"/>
              <a:t>	55</a:t>
            </a:r>
            <a:endParaRPr lang="en-US" dirty="0"/>
          </a:p>
          <a:p>
            <a:pPr lvl="1" algn="just">
              <a:lnSpc>
                <a:spcPct val="100000"/>
              </a:lnSpc>
            </a:pPr>
            <a:r>
              <a:rPr lang="en-US" dirty="0"/>
              <a:t>pounds of rolling	</a:t>
            </a:r>
            <a:r>
              <a:rPr lang="en-US" dirty="0" smtClean="0"/>
              <a:t>	53</a:t>
            </a:r>
            <a:endParaRPr lang="en-US" dirty="0"/>
          </a:p>
          <a:p>
            <a:pPr lvl="1" algn="just">
              <a:lnSpc>
                <a:spcPct val="100000"/>
              </a:lnSpc>
            </a:pPr>
            <a:r>
              <a:rPr lang="en-US" dirty="0"/>
              <a:t>bearing adjusting nut	</a:t>
            </a:r>
            <a:r>
              <a:rPr lang="en-US" dirty="0" smtClean="0"/>
              <a:t>	52</a:t>
            </a:r>
            <a:endParaRPr lang="en-US" dirty="0"/>
          </a:p>
          <a:p>
            <a:pPr lvl="1" algn="just">
              <a:lnSpc>
                <a:spcPct val="100000"/>
              </a:lnSpc>
            </a:pPr>
            <a:r>
              <a:rPr lang="en-US" dirty="0"/>
              <a:t>id of seal	</a:t>
            </a:r>
            <a:r>
              <a:rPr lang="en-US" dirty="0" smtClean="0"/>
              <a:t>		48</a:t>
            </a:r>
            <a:endParaRPr lang="en-US" dirty="0"/>
          </a:p>
          <a:p>
            <a:pPr lvl="2" algn="just">
              <a:lnSpc>
                <a:spcPct val="100000"/>
              </a:lnSpc>
            </a:pPr>
            <a:endParaRPr lang="en-US" sz="1600" dirty="0" smtClean="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trigrams:</a:t>
            </a:r>
          </a:p>
          <a:p>
            <a:pPr lvl="1" algn="just">
              <a:lnSpc>
                <a:spcPct val="100000"/>
              </a:lnSpc>
            </a:pPr>
            <a:r>
              <a:rPr lang="en-US" sz="1600" dirty="0"/>
              <a:t>main housing over	</a:t>
            </a:r>
            <a:r>
              <a:rPr lang="en-US" sz="1600" dirty="0" smtClean="0"/>
              <a:t>	1</a:t>
            </a:r>
            <a:endParaRPr lang="en-US" sz="1600" dirty="0"/>
          </a:p>
          <a:p>
            <a:pPr lvl="1" algn="just">
              <a:lnSpc>
                <a:spcPct val="100000"/>
              </a:lnSpc>
            </a:pPr>
            <a:r>
              <a:rPr lang="en-US" sz="1600" dirty="0" smtClean="0"/>
              <a:t>needed </a:t>
            </a:r>
            <a:r>
              <a:rPr lang="en-US" sz="1600" dirty="0"/>
              <a:t>remove a	</a:t>
            </a:r>
            <a:r>
              <a:rPr lang="en-US" sz="1600" dirty="0" smtClean="0"/>
              <a:t>	1</a:t>
            </a:r>
            <a:endParaRPr lang="en-US" sz="1600" dirty="0"/>
          </a:p>
          <a:p>
            <a:pPr lvl="1" algn="just">
              <a:lnSpc>
                <a:spcPct val="100000"/>
              </a:lnSpc>
            </a:pPr>
            <a:r>
              <a:rPr lang="en-US" sz="1600" dirty="0" smtClean="0"/>
              <a:t>press </a:t>
            </a:r>
            <a:r>
              <a:rPr lang="en-US" sz="1600" dirty="0"/>
              <a:t>the inner	</a:t>
            </a:r>
            <a:r>
              <a:rPr lang="en-US" sz="1600" dirty="0" smtClean="0"/>
              <a:t>	1</a:t>
            </a:r>
            <a:endParaRPr lang="en-US" sz="1600" dirty="0"/>
          </a:p>
          <a:p>
            <a:pPr lvl="1" algn="just">
              <a:lnSpc>
                <a:spcPct val="100000"/>
              </a:lnSpc>
            </a:pPr>
            <a:r>
              <a:rPr lang="en-US" sz="1600" dirty="0" smtClean="0"/>
              <a:t>seated </a:t>
            </a:r>
            <a:r>
              <a:rPr lang="en-US" sz="1600" dirty="0"/>
              <a:t>into lower	</a:t>
            </a:r>
            <a:r>
              <a:rPr lang="en-US" sz="1600" dirty="0" smtClean="0"/>
              <a:t>	1</a:t>
            </a:r>
            <a:endParaRPr lang="en-US" sz="1600" dirty="0"/>
          </a:p>
          <a:p>
            <a:pPr lvl="1" algn="just">
              <a:lnSpc>
                <a:spcPct val="100000"/>
              </a:lnSpc>
            </a:pPr>
            <a:r>
              <a:rPr lang="en-US" sz="1600" dirty="0" smtClean="0"/>
              <a:t>shaft </a:t>
            </a:r>
            <a:r>
              <a:rPr lang="en-US" sz="1600" dirty="0"/>
              <a:t>to rear	</a:t>
            </a:r>
            <a:r>
              <a:rPr lang="en-US" sz="1600" dirty="0" smtClean="0"/>
              <a:t>	1</a:t>
            </a:r>
            <a:endParaRPr lang="en-US" sz="1600" dirty="0"/>
          </a:p>
          <a:p>
            <a:pPr lvl="1" algn="just">
              <a:lnSpc>
                <a:spcPct val="100000"/>
              </a:lnSpc>
            </a:pPr>
            <a:r>
              <a:rPr lang="en-US" sz="1600" dirty="0" smtClean="0"/>
              <a:t>should </a:t>
            </a:r>
            <a:r>
              <a:rPr lang="en-US" sz="1600" dirty="0"/>
              <a:t>go in	</a:t>
            </a:r>
            <a:r>
              <a:rPr lang="en-US" sz="1600" dirty="0" smtClean="0"/>
              <a:t>		1</a:t>
            </a:r>
            <a:endParaRPr lang="en-US" sz="1600" dirty="0"/>
          </a:p>
          <a:p>
            <a:pPr lvl="1" algn="just">
              <a:lnSpc>
                <a:spcPct val="100000"/>
              </a:lnSpc>
            </a:pPr>
            <a:r>
              <a:rPr lang="en-US" sz="1600" dirty="0" smtClean="0"/>
              <a:t>through </a:t>
            </a:r>
            <a:r>
              <a:rPr lang="en-US" sz="1600" dirty="0"/>
              <a:t>lower housing	</a:t>
            </a:r>
            <a:r>
              <a:rPr lang="en-US" sz="1600" dirty="0" smtClean="0"/>
              <a:t>1</a:t>
            </a:r>
            <a:endParaRPr lang="en-US" sz="1600" dirty="0"/>
          </a:p>
          <a:p>
            <a:pPr lvl="1" algn="just">
              <a:lnSpc>
                <a:spcPct val="100000"/>
              </a:lnSpc>
            </a:pPr>
            <a:r>
              <a:rPr lang="en-US" sz="1600" dirty="0" smtClean="0"/>
              <a:t>to </a:t>
            </a:r>
            <a:r>
              <a:rPr lang="en-US" sz="1600" dirty="0"/>
              <a:t>the opposite	</a:t>
            </a:r>
            <a:r>
              <a:rPr lang="en-US" sz="1600" dirty="0" smtClean="0"/>
              <a:t>	1</a:t>
            </a:r>
            <a:endParaRPr lang="en-US" sz="1600" dirty="0"/>
          </a:p>
          <a:p>
            <a:pPr lvl="1" algn="just">
              <a:lnSpc>
                <a:spcPct val="100000"/>
              </a:lnSpc>
            </a:pPr>
            <a:r>
              <a:rPr lang="en-US" sz="1600" dirty="0" smtClean="0"/>
              <a:t>top </a:t>
            </a:r>
            <a:r>
              <a:rPr lang="en-US" sz="1600" dirty="0"/>
              <a:t>of shaft,	</a:t>
            </a:r>
            <a:r>
              <a:rPr lang="en-US" sz="1600" dirty="0" smtClean="0"/>
              <a:t>		1</a:t>
            </a:r>
            <a:endParaRPr lang="en-US" sz="1600" dirty="0"/>
          </a:p>
          <a:p>
            <a:pPr lvl="1" algn="just">
              <a:lnSpc>
                <a:spcPct val="100000"/>
              </a:lnSpc>
            </a:pPr>
            <a:r>
              <a:rPr lang="en-US" sz="1600" dirty="0" smtClean="0"/>
              <a:t>with </a:t>
            </a:r>
            <a:r>
              <a:rPr lang="en-US" sz="1600" dirty="0"/>
              <a:t>gear on	</a:t>
            </a:r>
            <a:r>
              <a:rPr lang="en-US" sz="1600" dirty="0" smtClean="0"/>
              <a:t>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18</a:t>
            </a:fld>
            <a:r>
              <a:rPr lang="pt-PT" smtClean="0"/>
              <a:t> / 40</a:t>
            </a:r>
            <a:endParaRPr lang="pt-PT" dirty="0"/>
          </a:p>
        </p:txBody>
      </p:sp>
    </p:spTree>
    <p:extLst>
      <p:ext uri="{BB962C8B-B14F-4D97-AF65-F5344CB8AC3E}">
        <p14:creationId xmlns:p14="http://schemas.microsoft.com/office/powerpoint/2010/main" val="14221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5.b.i. </a:t>
            </a:r>
            <a:r>
              <a:rPr lang="en-US" sz="2600" dirty="0" err="1" smtClean="0"/>
              <a:t>Tetragram</a:t>
            </a:r>
            <a:r>
              <a:rPr lang="en-US" sz="2600" dirty="0" smtClean="0"/>
              <a:t>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743860" cy="5184576"/>
          </a:xfrm>
        </p:spPr>
        <p:txBody>
          <a:bodyPr>
            <a:normAutofit/>
          </a:bodyPr>
          <a:lstStyle/>
          <a:p>
            <a:pPr algn="just">
              <a:lnSpc>
                <a:spcPct val="100000"/>
              </a:lnSpc>
            </a:pPr>
            <a:r>
              <a:rPr lang="en-US" sz="2300" dirty="0" smtClean="0"/>
              <a:t>Most common </a:t>
            </a:r>
            <a:r>
              <a:rPr lang="en-US" sz="2300" dirty="0" err="1" smtClean="0"/>
              <a:t>tetragrams</a:t>
            </a:r>
            <a:r>
              <a:rPr lang="en-US" sz="2300" dirty="0" smtClean="0"/>
              <a:t>:</a:t>
            </a:r>
          </a:p>
          <a:p>
            <a:pPr lvl="1" algn="just">
              <a:lnSpc>
                <a:spcPct val="100000"/>
              </a:lnSpc>
            </a:pPr>
            <a:r>
              <a:rPr lang="en-US" dirty="0"/>
              <a:t>cup &amp; cone) into	</a:t>
            </a:r>
            <a:r>
              <a:rPr lang="en-US" dirty="0" smtClean="0"/>
              <a:t>	71</a:t>
            </a:r>
            <a:endParaRPr lang="en-US" dirty="0"/>
          </a:p>
          <a:p>
            <a:pPr lvl="1" algn="just">
              <a:lnSpc>
                <a:spcPct val="100000"/>
              </a:lnSpc>
            </a:pPr>
            <a:r>
              <a:rPr lang="en-US" dirty="0"/>
              <a:t>with light coat of	</a:t>
            </a:r>
            <a:r>
              <a:rPr lang="en-US" dirty="0" smtClean="0"/>
              <a:t>	55</a:t>
            </a:r>
            <a:endParaRPr lang="en-US" dirty="0"/>
          </a:p>
          <a:p>
            <a:pPr lvl="1" algn="just">
              <a:lnSpc>
                <a:spcPct val="100000"/>
              </a:lnSpc>
            </a:pPr>
            <a:r>
              <a:rPr lang="en-US" dirty="0"/>
              <a:t>main housing from the	50</a:t>
            </a:r>
          </a:p>
          <a:p>
            <a:pPr lvl="1" algn="just">
              <a:lnSpc>
                <a:spcPct val="100000"/>
              </a:lnSpc>
            </a:pPr>
            <a:r>
              <a:rPr lang="en-US" dirty="0"/>
              <a:t>14" to 16" pounds	</a:t>
            </a:r>
            <a:r>
              <a:rPr lang="en-US" dirty="0" smtClean="0"/>
              <a:t>	43</a:t>
            </a:r>
            <a:endParaRPr lang="en-US" dirty="0"/>
          </a:p>
          <a:p>
            <a:pPr lvl="1" algn="just">
              <a:lnSpc>
                <a:spcPct val="100000"/>
              </a:lnSpc>
            </a:pPr>
            <a:r>
              <a:rPr lang="en-US" dirty="0"/>
              <a:t>16" pounds of rolling	</a:t>
            </a:r>
            <a:r>
              <a:rPr lang="en-US" dirty="0" smtClean="0"/>
              <a:t>	43</a:t>
            </a:r>
            <a:endParaRPr lang="en-US" dirty="0"/>
          </a:p>
          <a:p>
            <a:pPr lvl="1" algn="just">
              <a:lnSpc>
                <a:spcPct val="100000"/>
              </a:lnSpc>
            </a:pPr>
            <a:r>
              <a:rPr lang="en-US" dirty="0"/>
              <a:t>to 16" pounds of	</a:t>
            </a:r>
            <a:r>
              <a:rPr lang="en-US" dirty="0" smtClean="0"/>
              <a:t>	43</a:t>
            </a:r>
            <a:endParaRPr lang="en-US" dirty="0"/>
          </a:p>
          <a:p>
            <a:pPr lvl="1" algn="just">
              <a:lnSpc>
                <a:spcPct val="100000"/>
              </a:lnSpc>
            </a:pPr>
            <a:r>
              <a:rPr lang="en-US" dirty="0"/>
              <a:t>id of seal with	</a:t>
            </a:r>
            <a:r>
              <a:rPr lang="en-US" dirty="0" smtClean="0"/>
              <a:t>	41</a:t>
            </a:r>
            <a:endParaRPr lang="en-US" dirty="0"/>
          </a:p>
          <a:p>
            <a:pPr lvl="1" algn="just">
              <a:lnSpc>
                <a:spcPct val="100000"/>
              </a:lnSpc>
            </a:pPr>
            <a:r>
              <a:rPr lang="en-US" dirty="0"/>
              <a:t>of seal with light	</a:t>
            </a:r>
            <a:r>
              <a:rPr lang="en-US" dirty="0" smtClean="0"/>
              <a:t>	39</a:t>
            </a:r>
            <a:endParaRPr lang="en-US" dirty="0"/>
          </a:p>
          <a:p>
            <a:pPr lvl="1" algn="just">
              <a:lnSpc>
                <a:spcPct val="100000"/>
              </a:lnSpc>
            </a:pPr>
            <a:r>
              <a:rPr lang="en-US" dirty="0"/>
              <a:t>seal with light coat	</a:t>
            </a:r>
            <a:r>
              <a:rPr lang="en-US" dirty="0" smtClean="0"/>
              <a:t>	39</a:t>
            </a:r>
            <a:endParaRPr lang="en-US" dirty="0"/>
          </a:p>
          <a:p>
            <a:pPr lvl="1" algn="just">
              <a:lnSpc>
                <a:spcPct val="100000"/>
              </a:lnSpc>
            </a:pPr>
            <a:r>
              <a:rPr lang="en-US" dirty="0"/>
              <a:t>coat id of seal	</a:t>
            </a:r>
            <a:r>
              <a:rPr lang="en-US" dirty="0" smtClean="0"/>
              <a:t>	37</a:t>
            </a:r>
            <a:endParaRPr lang="en-US" dirty="0"/>
          </a:p>
        </p:txBody>
      </p:sp>
      <p:sp>
        <p:nvSpPr>
          <p:cNvPr id="11" name="Marcador de Posição de Conteúdo 2"/>
          <p:cNvSpPr txBox="1">
            <a:spLocks/>
          </p:cNvSpPr>
          <p:nvPr/>
        </p:nvSpPr>
        <p:spPr>
          <a:xfrm>
            <a:off x="4572000" y="998991"/>
            <a:ext cx="374441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a:t>
            </a:r>
            <a:r>
              <a:rPr lang="en-US" sz="2300" dirty="0" err="1" smtClean="0"/>
              <a:t>tetragrams</a:t>
            </a:r>
            <a:r>
              <a:rPr lang="en-US" sz="2300" dirty="0" smtClean="0"/>
              <a:t>:</a:t>
            </a:r>
          </a:p>
          <a:p>
            <a:pPr lvl="1" algn="just">
              <a:lnSpc>
                <a:spcPct val="100000"/>
              </a:lnSpc>
            </a:pPr>
            <a:r>
              <a:rPr lang="en-US" sz="1600" dirty="0"/>
              <a:t>towards the flat ends	</a:t>
            </a:r>
            <a:r>
              <a:rPr lang="en-US" sz="1600" dirty="0" smtClean="0"/>
              <a:t>	1</a:t>
            </a:r>
            <a:endParaRPr lang="en-US" sz="1600" dirty="0"/>
          </a:p>
          <a:p>
            <a:pPr lvl="1" algn="just">
              <a:lnSpc>
                <a:spcPct val="100000"/>
              </a:lnSpc>
            </a:pPr>
            <a:r>
              <a:rPr lang="en-US" sz="1600" dirty="0" smtClean="0"/>
              <a:t>turn </a:t>
            </a:r>
            <a:r>
              <a:rPr lang="en-US" sz="1600" dirty="0"/>
              <a:t>the cylinder over	</a:t>
            </a:r>
            <a:r>
              <a:rPr lang="en-US" sz="1600" dirty="0" smtClean="0"/>
              <a:t>	1</a:t>
            </a:r>
            <a:endParaRPr lang="en-US" sz="1600" dirty="0"/>
          </a:p>
          <a:p>
            <a:pPr lvl="1" algn="just">
              <a:lnSpc>
                <a:spcPct val="100000"/>
              </a:lnSpc>
            </a:pPr>
            <a:r>
              <a:rPr lang="en-US" sz="1600" dirty="0" smtClean="0"/>
              <a:t>turns </a:t>
            </a:r>
            <a:r>
              <a:rPr lang="en-US" sz="1600" dirty="0"/>
              <a:t>on the piston	</a:t>
            </a:r>
            <a:r>
              <a:rPr lang="en-US" sz="1600" dirty="0" smtClean="0"/>
              <a:t>		1</a:t>
            </a:r>
            <a:endParaRPr lang="en-US" sz="1600" dirty="0"/>
          </a:p>
          <a:p>
            <a:pPr lvl="1" algn="just">
              <a:lnSpc>
                <a:spcPct val="100000"/>
              </a:lnSpc>
            </a:pPr>
            <a:r>
              <a:rPr lang="en-US" sz="1600" dirty="0" smtClean="0"/>
              <a:t>unlike </a:t>
            </a:r>
            <a:r>
              <a:rPr lang="en-US" sz="1600" dirty="0"/>
              <a:t>most other electrical	</a:t>
            </a:r>
            <a:r>
              <a:rPr lang="en-US" sz="1600" dirty="0" smtClean="0"/>
              <a:t>	1</a:t>
            </a:r>
            <a:endParaRPr lang="en-US" sz="1600" dirty="0"/>
          </a:p>
          <a:p>
            <a:pPr lvl="1" algn="just">
              <a:lnSpc>
                <a:spcPct val="100000"/>
              </a:lnSpc>
            </a:pPr>
            <a:r>
              <a:rPr lang="en-US" sz="1600" dirty="0" smtClean="0"/>
              <a:t>verify </a:t>
            </a:r>
            <a:r>
              <a:rPr lang="en-US" sz="1600" dirty="0"/>
              <a:t>alternator performance prior	1</a:t>
            </a:r>
          </a:p>
          <a:p>
            <a:pPr lvl="1" algn="just">
              <a:lnSpc>
                <a:spcPct val="100000"/>
              </a:lnSpc>
            </a:pPr>
            <a:r>
              <a:rPr lang="en-US" sz="1600" dirty="0" smtClean="0"/>
              <a:t>white </a:t>
            </a:r>
            <a:r>
              <a:rPr lang="en-US" sz="1600" dirty="0"/>
              <a:t>insulation core to	</a:t>
            </a:r>
            <a:r>
              <a:rPr lang="en-US" sz="1600" dirty="0" smtClean="0"/>
              <a:t>	1</a:t>
            </a:r>
            <a:endParaRPr lang="en-US" sz="1600" dirty="0"/>
          </a:p>
          <a:p>
            <a:pPr lvl="1" algn="just">
              <a:lnSpc>
                <a:spcPct val="100000"/>
              </a:lnSpc>
            </a:pPr>
            <a:r>
              <a:rPr lang="en-US" sz="1600" dirty="0" smtClean="0"/>
              <a:t>wire </a:t>
            </a:r>
            <a:r>
              <a:rPr lang="en-US" sz="1600" dirty="0"/>
              <a:t>is locked into	</a:t>
            </a:r>
            <a:r>
              <a:rPr lang="en-US" sz="1600" dirty="0" smtClean="0"/>
              <a:t>		1</a:t>
            </a:r>
            <a:endParaRPr lang="en-US" sz="1600" dirty="0"/>
          </a:p>
          <a:p>
            <a:pPr lvl="1" algn="just">
              <a:lnSpc>
                <a:spcPct val="100000"/>
              </a:lnSpc>
            </a:pPr>
            <a:r>
              <a:rPr lang="en-US" sz="1600" dirty="0" smtClean="0"/>
              <a:t>with </a:t>
            </a:r>
            <a:r>
              <a:rPr lang="en-US" sz="1600" dirty="0"/>
              <a:t>gear on it	</a:t>
            </a:r>
            <a:r>
              <a:rPr lang="en-US" sz="1600" dirty="0" smtClean="0"/>
              <a:t>		1</a:t>
            </a:r>
            <a:endParaRPr lang="en-US" sz="1600" dirty="0"/>
          </a:p>
          <a:p>
            <a:pPr lvl="1" algn="just">
              <a:lnSpc>
                <a:spcPct val="100000"/>
              </a:lnSpc>
            </a:pPr>
            <a:r>
              <a:rPr lang="en-US" sz="1600" dirty="0" smtClean="0"/>
              <a:t>you </a:t>
            </a:r>
            <a:r>
              <a:rPr lang="en-US" sz="1600" dirty="0"/>
              <a:t>will need a	</a:t>
            </a:r>
            <a:r>
              <a:rPr lang="en-US" sz="1600" dirty="0" smtClean="0"/>
              <a:t>		1</a:t>
            </a:r>
            <a:endParaRPr lang="en-US" sz="1600" dirty="0"/>
          </a:p>
          <a:p>
            <a:pPr lvl="1" algn="just">
              <a:lnSpc>
                <a:spcPct val="100000"/>
              </a:lnSpc>
            </a:pPr>
            <a:r>
              <a:rPr lang="en-US" sz="1600" dirty="0" smtClean="0"/>
              <a:t>your </a:t>
            </a:r>
            <a:r>
              <a:rPr lang="en-US" sz="1600" dirty="0"/>
              <a:t>right and the	</a:t>
            </a:r>
            <a:r>
              <a:rPr lang="en-US" sz="1600" dirty="0" smtClean="0"/>
              <a:t>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19</a:t>
            </a:fld>
            <a:r>
              <a:rPr lang="pt-PT" smtClean="0"/>
              <a:t> / 40</a:t>
            </a:r>
            <a:endParaRPr lang="pt-PT" dirty="0"/>
          </a:p>
        </p:txBody>
      </p:sp>
    </p:spTree>
    <p:extLst>
      <p:ext uri="{BB962C8B-B14F-4D97-AF65-F5344CB8AC3E}">
        <p14:creationId xmlns:p14="http://schemas.microsoft.com/office/powerpoint/2010/main" val="4196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3200" dirty="0" smtClean="0">
                <a:solidFill>
                  <a:srgbClr val="92D050"/>
                </a:solidFill>
              </a:rPr>
              <a:t>Presentation outline</a:t>
            </a:r>
            <a:endParaRPr lang="en-US" sz="3200" dirty="0">
              <a:solidFill>
                <a:srgbClr val="92D050"/>
              </a:solidFill>
            </a:endParaRPr>
          </a:p>
        </p:txBody>
      </p:sp>
      <p:sp>
        <p:nvSpPr>
          <p:cNvPr id="3" name="Marcador de Posição de Conteúdo 2"/>
          <p:cNvSpPr>
            <a:spLocks noGrp="1"/>
          </p:cNvSpPr>
          <p:nvPr>
            <p:ph idx="1"/>
          </p:nvPr>
        </p:nvSpPr>
        <p:spPr>
          <a:xfrm>
            <a:off x="612116" y="980728"/>
            <a:ext cx="7920324" cy="5460804"/>
          </a:xfrm>
        </p:spPr>
        <p:txBody>
          <a:bodyPr>
            <a:normAutofit/>
          </a:bodyPr>
          <a:lstStyle/>
          <a:p>
            <a:pPr marL="355600" indent="-355600">
              <a:lnSpc>
                <a:spcPct val="100000"/>
              </a:lnSpc>
              <a:spcBef>
                <a:spcPts val="0"/>
              </a:spcBef>
              <a:spcAft>
                <a:spcPts val="600"/>
              </a:spcAft>
              <a:buFont typeface="+mj-lt"/>
              <a:buAutoNum type="arabicPeriod"/>
            </a:pPr>
            <a:r>
              <a:rPr lang="en-US" sz="2200" dirty="0" smtClean="0"/>
              <a:t>Introduction</a:t>
            </a:r>
          </a:p>
          <a:p>
            <a:pPr marL="636588" lvl="1" indent="-280988">
              <a:lnSpc>
                <a:spcPct val="110000"/>
              </a:lnSpc>
              <a:spcBef>
                <a:spcPts val="0"/>
              </a:spcBef>
              <a:spcAft>
                <a:spcPts val="600"/>
              </a:spcAft>
              <a:buFont typeface="+mj-lt"/>
              <a:buAutoNum type="alphaLcParenR"/>
            </a:pPr>
            <a:r>
              <a:rPr lang="en-US" dirty="0" smtClean="0"/>
              <a:t>Context</a:t>
            </a:r>
          </a:p>
          <a:p>
            <a:pPr marL="636588" lvl="1" indent="-280988">
              <a:lnSpc>
                <a:spcPct val="110000"/>
              </a:lnSpc>
              <a:spcBef>
                <a:spcPts val="0"/>
              </a:spcBef>
              <a:spcAft>
                <a:spcPts val="600"/>
              </a:spcAft>
              <a:buFont typeface="+mj-lt"/>
              <a:buAutoNum type="alphaLcParenR"/>
            </a:pPr>
            <a:r>
              <a:rPr lang="en-US" dirty="0" smtClean="0"/>
              <a:t>Objectives</a:t>
            </a:r>
          </a:p>
          <a:p>
            <a:pPr marL="355600" indent="-355600">
              <a:lnSpc>
                <a:spcPct val="110000"/>
              </a:lnSpc>
              <a:spcBef>
                <a:spcPts val="0"/>
              </a:spcBef>
              <a:spcAft>
                <a:spcPts val="600"/>
              </a:spcAft>
              <a:buFont typeface="+mj-lt"/>
              <a:buAutoNum type="arabicPeriod"/>
            </a:pPr>
            <a:r>
              <a:rPr lang="en-US" sz="2200" dirty="0" smtClean="0"/>
              <a:t>Related work</a:t>
            </a:r>
          </a:p>
          <a:p>
            <a:pPr marL="355600" indent="-355600">
              <a:lnSpc>
                <a:spcPct val="110000"/>
              </a:lnSpc>
              <a:spcBef>
                <a:spcPts val="0"/>
              </a:spcBef>
              <a:spcAft>
                <a:spcPts val="600"/>
              </a:spcAft>
              <a:buFont typeface="+mj-lt"/>
              <a:buAutoNum type="arabicPeriod"/>
            </a:pPr>
            <a:r>
              <a:rPr lang="en-US" sz="2200" dirty="0" smtClean="0"/>
              <a:t>Dataset sources</a:t>
            </a:r>
          </a:p>
          <a:p>
            <a:pPr marL="355600" indent="-355600">
              <a:lnSpc>
                <a:spcPct val="110000"/>
              </a:lnSpc>
              <a:spcBef>
                <a:spcPts val="0"/>
              </a:spcBef>
              <a:spcAft>
                <a:spcPts val="600"/>
              </a:spcAft>
              <a:buFont typeface="+mj-lt"/>
              <a:buAutoNum type="arabicPeriod"/>
            </a:pPr>
            <a:r>
              <a:rPr lang="en-US" sz="2200" dirty="0" smtClean="0"/>
              <a:t>Dataset preparation</a:t>
            </a:r>
          </a:p>
          <a:p>
            <a:pPr marL="355600" indent="-355600">
              <a:lnSpc>
                <a:spcPct val="100000"/>
              </a:lnSpc>
              <a:spcBef>
                <a:spcPts val="0"/>
              </a:spcBef>
              <a:spcAft>
                <a:spcPts val="600"/>
              </a:spcAft>
              <a:buFont typeface="+mj-lt"/>
              <a:buAutoNum type="arabicPeriod"/>
            </a:pPr>
            <a:r>
              <a:rPr lang="en-US" sz="2200" dirty="0" smtClean="0"/>
              <a:t>Dataset analysis</a:t>
            </a:r>
          </a:p>
          <a:p>
            <a:pPr marL="636588" lvl="1" indent="-280988">
              <a:lnSpc>
                <a:spcPct val="100000"/>
              </a:lnSpc>
              <a:spcBef>
                <a:spcPts val="0"/>
              </a:spcBef>
              <a:spcAft>
                <a:spcPts val="600"/>
              </a:spcAft>
              <a:buFont typeface="+mj-lt"/>
              <a:buAutoNum type="alphaLcParenR"/>
            </a:pPr>
            <a:r>
              <a:rPr lang="en-US" dirty="0" smtClean="0"/>
              <a:t>Rank-frequency distributions</a:t>
            </a:r>
          </a:p>
          <a:p>
            <a:pPr marL="640513" lvl="1" indent="-268288">
              <a:lnSpc>
                <a:spcPct val="100000"/>
              </a:lnSpc>
              <a:spcBef>
                <a:spcPts val="0"/>
              </a:spcBef>
              <a:spcAft>
                <a:spcPts val="600"/>
              </a:spcAft>
              <a:buFont typeface="+mj-lt"/>
              <a:buAutoNum type="alphaLcParenR"/>
            </a:pPr>
            <a:r>
              <a:rPr lang="en-US" dirty="0" smtClean="0"/>
              <a:t>Most common and uncommon n-grams</a:t>
            </a:r>
          </a:p>
          <a:p>
            <a:pPr marL="640513" lvl="1" indent="-268288">
              <a:lnSpc>
                <a:spcPct val="100000"/>
              </a:lnSpc>
              <a:spcBef>
                <a:spcPts val="0"/>
              </a:spcBef>
              <a:spcAft>
                <a:spcPts val="600"/>
              </a:spcAft>
              <a:buFont typeface="+mj-lt"/>
              <a:buAutoNum type="alphaLcParenR"/>
            </a:pPr>
            <a:r>
              <a:rPr lang="en-US" dirty="0" smtClean="0"/>
              <a:t>N-gram smoothing techniques</a:t>
            </a:r>
          </a:p>
          <a:p>
            <a:pPr marL="640513" lvl="1" indent="-268288">
              <a:lnSpc>
                <a:spcPct val="100000"/>
              </a:lnSpc>
              <a:spcBef>
                <a:spcPts val="0"/>
              </a:spcBef>
              <a:spcAft>
                <a:spcPts val="600"/>
              </a:spcAft>
              <a:buFont typeface="+mj-lt"/>
              <a:buAutoNum type="alphaLcParenR"/>
            </a:pPr>
            <a:r>
              <a:rPr lang="en-US" dirty="0" smtClean="0"/>
              <a:t>N-grams models perplexity</a:t>
            </a:r>
          </a:p>
          <a:p>
            <a:pPr marL="640513" lvl="1" indent="-268288">
              <a:lnSpc>
                <a:spcPct val="100000"/>
              </a:lnSpc>
              <a:spcBef>
                <a:spcPts val="0"/>
              </a:spcBef>
              <a:spcAft>
                <a:spcPts val="600"/>
              </a:spcAft>
              <a:buFont typeface="+mj-lt"/>
              <a:buAutoNum type="alphaLcParenR"/>
            </a:pPr>
            <a:r>
              <a:rPr lang="en-US" dirty="0" smtClean="0"/>
              <a:t>Sentences generated with the n-gram models</a:t>
            </a:r>
          </a:p>
          <a:p>
            <a:pPr marL="355600" indent="-355600">
              <a:lnSpc>
                <a:spcPct val="100000"/>
              </a:lnSpc>
              <a:spcBef>
                <a:spcPts val="0"/>
              </a:spcBef>
              <a:spcAft>
                <a:spcPts val="600"/>
              </a:spcAft>
              <a:buFont typeface="+mj-lt"/>
              <a:buAutoNum type="arabicPeriod"/>
            </a:pPr>
            <a:r>
              <a:rPr lang="en-US" sz="2200" dirty="0" smtClean="0"/>
              <a:t>Future work plan</a:t>
            </a:r>
            <a:endParaRPr lang="en-US" sz="2200"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2</a:t>
            </a:fld>
            <a:r>
              <a:rPr lang="pt-PT" smtClean="0"/>
              <a:t> / 40</a:t>
            </a:r>
            <a:endParaRPr lang="pt-PT" dirty="0"/>
          </a:p>
        </p:txBody>
      </p:sp>
    </p:spTree>
    <p:extLst>
      <p:ext uri="{BB962C8B-B14F-4D97-AF65-F5344CB8AC3E}">
        <p14:creationId xmlns:p14="http://schemas.microsoft.com/office/powerpoint/2010/main" val="91800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400" dirty="0" smtClean="0"/>
              <a:t>5.b.i. </a:t>
            </a:r>
            <a:r>
              <a:rPr lang="en-US" sz="2400" dirty="0" err="1" smtClean="0"/>
              <a:t>Tetragram</a:t>
            </a:r>
            <a:r>
              <a:rPr lang="en-US" sz="2400" dirty="0" smtClean="0"/>
              <a:t> model - gearboxes</a:t>
            </a:r>
            <a:endParaRPr lang="en-US" sz="24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743860" cy="5184576"/>
          </a:xfrm>
        </p:spPr>
        <p:txBody>
          <a:bodyPr>
            <a:normAutofit/>
          </a:bodyPr>
          <a:lstStyle/>
          <a:p>
            <a:pPr algn="just">
              <a:lnSpc>
                <a:spcPct val="100000"/>
              </a:lnSpc>
            </a:pPr>
            <a:r>
              <a:rPr lang="en-US" sz="2300" dirty="0" smtClean="0"/>
              <a:t>Most common </a:t>
            </a:r>
            <a:r>
              <a:rPr lang="en-US" sz="2300" dirty="0" err="1" smtClean="0"/>
              <a:t>tetragrams</a:t>
            </a:r>
            <a:r>
              <a:rPr lang="en-US" sz="2300" dirty="0" smtClean="0"/>
              <a:t>:</a:t>
            </a:r>
          </a:p>
          <a:p>
            <a:pPr lvl="1" algn="just">
              <a:lnSpc>
                <a:spcPct val="100000"/>
              </a:lnSpc>
            </a:pPr>
            <a:r>
              <a:rPr lang="en-US" dirty="0"/>
              <a:t>cup &amp; cone) into	</a:t>
            </a:r>
            <a:r>
              <a:rPr lang="en-US" dirty="0" smtClean="0"/>
              <a:t>	71</a:t>
            </a:r>
            <a:endParaRPr lang="en-US" dirty="0"/>
          </a:p>
          <a:p>
            <a:pPr lvl="1" algn="just">
              <a:lnSpc>
                <a:spcPct val="100000"/>
              </a:lnSpc>
            </a:pPr>
            <a:r>
              <a:rPr lang="en-US" dirty="0"/>
              <a:t>with light coat of	</a:t>
            </a:r>
            <a:r>
              <a:rPr lang="en-US" dirty="0" smtClean="0"/>
              <a:t>	55</a:t>
            </a:r>
            <a:endParaRPr lang="en-US" dirty="0"/>
          </a:p>
          <a:p>
            <a:pPr lvl="1" algn="just">
              <a:lnSpc>
                <a:spcPct val="100000"/>
              </a:lnSpc>
            </a:pPr>
            <a:r>
              <a:rPr lang="en-US" dirty="0"/>
              <a:t>main housing from the	50</a:t>
            </a:r>
          </a:p>
          <a:p>
            <a:pPr lvl="1" algn="just">
              <a:lnSpc>
                <a:spcPct val="100000"/>
              </a:lnSpc>
            </a:pPr>
            <a:r>
              <a:rPr lang="en-US" dirty="0"/>
              <a:t>14" to 16" pounds	</a:t>
            </a:r>
            <a:r>
              <a:rPr lang="en-US" dirty="0" smtClean="0"/>
              <a:t>	43</a:t>
            </a:r>
            <a:endParaRPr lang="en-US" dirty="0"/>
          </a:p>
          <a:p>
            <a:pPr lvl="1" algn="just">
              <a:lnSpc>
                <a:spcPct val="100000"/>
              </a:lnSpc>
            </a:pPr>
            <a:r>
              <a:rPr lang="en-US" dirty="0"/>
              <a:t>16" pounds of rolling	</a:t>
            </a:r>
            <a:r>
              <a:rPr lang="en-US" dirty="0" smtClean="0"/>
              <a:t>	43</a:t>
            </a:r>
            <a:endParaRPr lang="en-US" dirty="0"/>
          </a:p>
          <a:p>
            <a:pPr lvl="1" algn="just">
              <a:lnSpc>
                <a:spcPct val="100000"/>
              </a:lnSpc>
            </a:pPr>
            <a:r>
              <a:rPr lang="en-US" dirty="0"/>
              <a:t>to 16" pounds of	</a:t>
            </a:r>
            <a:r>
              <a:rPr lang="en-US" dirty="0" smtClean="0"/>
              <a:t>	43</a:t>
            </a:r>
            <a:endParaRPr lang="en-US" dirty="0"/>
          </a:p>
          <a:p>
            <a:pPr lvl="1" algn="just">
              <a:lnSpc>
                <a:spcPct val="100000"/>
              </a:lnSpc>
            </a:pPr>
            <a:r>
              <a:rPr lang="en-US" dirty="0"/>
              <a:t>id of seal with	</a:t>
            </a:r>
            <a:r>
              <a:rPr lang="en-US" dirty="0" smtClean="0"/>
              <a:t>	41</a:t>
            </a:r>
            <a:endParaRPr lang="en-US" dirty="0"/>
          </a:p>
          <a:p>
            <a:pPr lvl="1" algn="just">
              <a:lnSpc>
                <a:spcPct val="100000"/>
              </a:lnSpc>
            </a:pPr>
            <a:r>
              <a:rPr lang="en-US" dirty="0"/>
              <a:t>of seal with light	</a:t>
            </a:r>
            <a:r>
              <a:rPr lang="en-US" dirty="0" smtClean="0"/>
              <a:t>	39</a:t>
            </a:r>
            <a:endParaRPr lang="en-US" dirty="0"/>
          </a:p>
          <a:p>
            <a:pPr lvl="1" algn="just">
              <a:lnSpc>
                <a:spcPct val="100000"/>
              </a:lnSpc>
            </a:pPr>
            <a:r>
              <a:rPr lang="en-US" dirty="0"/>
              <a:t>seal with light coat	</a:t>
            </a:r>
            <a:r>
              <a:rPr lang="en-US" dirty="0" smtClean="0"/>
              <a:t>	39</a:t>
            </a:r>
            <a:endParaRPr lang="en-US" dirty="0"/>
          </a:p>
          <a:p>
            <a:pPr lvl="1" algn="just">
              <a:lnSpc>
                <a:spcPct val="100000"/>
              </a:lnSpc>
            </a:pPr>
            <a:r>
              <a:rPr lang="en-US" dirty="0"/>
              <a:t>coat id of seal	</a:t>
            </a:r>
            <a:r>
              <a:rPr lang="en-US" dirty="0" smtClean="0"/>
              <a:t>	37</a:t>
            </a:r>
            <a:endParaRPr lang="en-US" dirty="0"/>
          </a:p>
        </p:txBody>
      </p:sp>
      <p:sp>
        <p:nvSpPr>
          <p:cNvPr id="11" name="Marcador de Posição de Conteúdo 2"/>
          <p:cNvSpPr txBox="1">
            <a:spLocks/>
          </p:cNvSpPr>
          <p:nvPr/>
        </p:nvSpPr>
        <p:spPr>
          <a:xfrm>
            <a:off x="4572000" y="998991"/>
            <a:ext cx="374441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Least common </a:t>
            </a:r>
            <a:r>
              <a:rPr lang="en-US" sz="2300" dirty="0" err="1" smtClean="0"/>
              <a:t>tetragrams</a:t>
            </a:r>
            <a:r>
              <a:rPr lang="en-US" sz="2300" dirty="0" smtClean="0"/>
              <a:t>:</a:t>
            </a:r>
          </a:p>
          <a:p>
            <a:pPr lvl="1" algn="just">
              <a:lnSpc>
                <a:spcPct val="100000"/>
              </a:lnSpc>
            </a:pPr>
            <a:r>
              <a:rPr lang="en-US" dirty="0"/>
              <a:t>lock in place with		1</a:t>
            </a:r>
          </a:p>
          <a:p>
            <a:pPr lvl="1" algn="just">
              <a:lnSpc>
                <a:spcPct val="100000"/>
              </a:lnSpc>
            </a:pPr>
            <a:r>
              <a:rPr lang="en-US" dirty="0"/>
              <a:t>moving shims at upper	1</a:t>
            </a:r>
          </a:p>
          <a:p>
            <a:pPr lvl="1" algn="just">
              <a:lnSpc>
                <a:spcPct val="100000"/>
              </a:lnSpc>
            </a:pPr>
            <a:r>
              <a:rPr lang="en-US" dirty="0"/>
              <a:t>on to input shaft		1</a:t>
            </a:r>
          </a:p>
          <a:p>
            <a:pPr lvl="1" algn="just">
              <a:lnSpc>
                <a:spcPct val="100000"/>
              </a:lnSpc>
            </a:pPr>
            <a:r>
              <a:rPr lang="en-US" dirty="0"/>
              <a:t>place by shoulder ring	1</a:t>
            </a:r>
          </a:p>
          <a:p>
            <a:pPr lvl="1" algn="just">
              <a:lnSpc>
                <a:spcPct val="100000"/>
              </a:lnSpc>
            </a:pPr>
            <a:r>
              <a:rPr lang="en-US" dirty="0"/>
              <a:t>required to move bearing	1</a:t>
            </a:r>
          </a:p>
          <a:p>
            <a:pPr lvl="1" algn="just">
              <a:lnSpc>
                <a:spcPct val="100000"/>
              </a:lnSpc>
            </a:pPr>
            <a:r>
              <a:rPr lang="en-US" dirty="0"/>
              <a:t>seal area to be		1</a:t>
            </a:r>
          </a:p>
          <a:p>
            <a:pPr lvl="1" algn="just">
              <a:lnSpc>
                <a:spcPct val="100000"/>
              </a:lnSpc>
            </a:pPr>
            <a:r>
              <a:rPr lang="en-US" dirty="0"/>
              <a:t>slide the blade output	1</a:t>
            </a:r>
          </a:p>
          <a:p>
            <a:pPr lvl="1" algn="just">
              <a:lnSpc>
                <a:spcPct val="100000"/>
              </a:lnSpc>
            </a:pPr>
            <a:r>
              <a:rPr lang="en-US" dirty="0"/>
              <a:t>the oil level for		1</a:t>
            </a:r>
          </a:p>
          <a:p>
            <a:pPr lvl="1" algn="just">
              <a:lnSpc>
                <a:spcPct val="100000"/>
              </a:lnSpc>
            </a:pPr>
            <a:r>
              <a:rPr lang="en-US" dirty="0"/>
              <a:t>with gear on it		1</a:t>
            </a:r>
          </a:p>
          <a:p>
            <a:pPr lvl="1" algn="just">
              <a:lnSpc>
                <a:spcPct val="100000"/>
              </a:lnSpc>
            </a:pPr>
            <a:r>
              <a:rPr lang="en-US" dirty="0"/>
              <a:t>with the aid of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20</a:t>
            </a:fld>
            <a:r>
              <a:rPr lang="pt-PT" smtClean="0"/>
              <a:t> / 40</a:t>
            </a:r>
            <a:endParaRPr lang="pt-PT" dirty="0"/>
          </a:p>
        </p:txBody>
      </p:sp>
    </p:spTree>
    <p:extLst>
      <p:ext uri="{BB962C8B-B14F-4D97-AF65-F5344CB8AC3E}">
        <p14:creationId xmlns:p14="http://schemas.microsoft.com/office/powerpoint/2010/main" val="3857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.c. Smoothing techniques</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Maximum likelihood estimation gives </a:t>
            </a:r>
            <a:r>
              <a:rPr lang="en-US" sz="2300" dirty="0" smtClean="0"/>
              <a:t>zero </a:t>
            </a:r>
            <a:r>
              <a:rPr lang="en-US" sz="2300" dirty="0" smtClean="0"/>
              <a:t>probability for word sequences that have not occurred in </a:t>
            </a:r>
            <a:r>
              <a:rPr lang="en-US" sz="2300" dirty="0"/>
              <a:t>t</a:t>
            </a:r>
            <a:r>
              <a:rPr lang="en-US" sz="2300" dirty="0" smtClean="0"/>
              <a:t>he training data</a:t>
            </a:r>
          </a:p>
          <a:p>
            <a:pPr algn="just">
              <a:lnSpc>
                <a:spcPct val="100000"/>
              </a:lnSpc>
            </a:pPr>
            <a:r>
              <a:rPr lang="en-US" sz="2300" dirty="0" smtClean="0"/>
              <a:t>Sentences with zero probabilities can not be recognized</a:t>
            </a:r>
          </a:p>
          <a:p>
            <a:pPr algn="just">
              <a:lnSpc>
                <a:spcPct val="100000"/>
              </a:lnSpc>
            </a:pPr>
            <a:r>
              <a:rPr lang="en-US" sz="2300" dirty="0" smtClean="0"/>
              <a:t>Smoothing redistributes de probability mass in order to account for unseen sentences</a:t>
            </a:r>
          </a:p>
          <a:p>
            <a:pPr algn="just">
              <a:lnSpc>
                <a:spcPct val="100000"/>
              </a:lnSpc>
            </a:pPr>
            <a:r>
              <a:rPr lang="en-US" sz="2300" dirty="0" smtClean="0"/>
              <a:t>N-gram models </a:t>
            </a:r>
            <a:r>
              <a:rPr lang="en-US" sz="2300" dirty="0" smtClean="0"/>
              <a:t>were built </a:t>
            </a:r>
            <a:r>
              <a:rPr lang="en-US" sz="2300" dirty="0" smtClean="0"/>
              <a:t>using the following smoothing techniques with interpolation</a:t>
            </a:r>
          </a:p>
          <a:p>
            <a:pPr lvl="1" algn="just">
              <a:lnSpc>
                <a:spcPct val="100000"/>
              </a:lnSpc>
            </a:pPr>
            <a:r>
              <a:rPr lang="en-US" sz="2000" dirty="0" smtClean="0"/>
              <a:t>No smoothing</a:t>
            </a:r>
          </a:p>
          <a:p>
            <a:pPr lvl="1" algn="just">
              <a:lnSpc>
                <a:spcPct val="100000"/>
              </a:lnSpc>
            </a:pPr>
            <a:r>
              <a:rPr lang="en-US" sz="2000" dirty="0" smtClean="0"/>
              <a:t>Laplace add-1</a:t>
            </a:r>
          </a:p>
          <a:p>
            <a:pPr lvl="1" algn="just">
              <a:lnSpc>
                <a:spcPct val="100000"/>
              </a:lnSpc>
            </a:pPr>
            <a:r>
              <a:rPr lang="en-US" sz="2000" dirty="0" err="1" smtClean="0"/>
              <a:t>Kneser</a:t>
            </a:r>
            <a:r>
              <a:rPr lang="en-US" sz="2000" dirty="0" smtClean="0"/>
              <a:t>-Ney</a:t>
            </a:r>
          </a:p>
          <a:p>
            <a:pPr lvl="1" algn="just">
              <a:lnSpc>
                <a:spcPct val="100000"/>
              </a:lnSpc>
            </a:pPr>
            <a:r>
              <a:rPr lang="en-US" sz="2000" dirty="0" smtClean="0"/>
              <a:t>Witten-Bell</a:t>
            </a:r>
            <a:endParaRPr lang="en-US" sz="1300" dirty="0"/>
          </a:p>
          <a:p>
            <a:pPr algn="just">
              <a:lnSpc>
                <a:spcPct val="100000"/>
              </a:lnSpc>
            </a:pPr>
            <a:endParaRPr lang="en-US" sz="23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21</a:t>
            </a:fld>
            <a:r>
              <a:rPr lang="pt-PT" smtClean="0"/>
              <a:t> / 40</a:t>
            </a:r>
            <a:endParaRPr lang="pt-PT" dirty="0"/>
          </a:p>
        </p:txBody>
      </p:sp>
    </p:spTree>
    <p:extLst>
      <p:ext uri="{BB962C8B-B14F-4D97-AF65-F5344CB8AC3E}">
        <p14:creationId xmlns:p14="http://schemas.microsoft.com/office/powerpoint/2010/main" val="129211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.d. N-gram models perplexities</a:t>
            </a:r>
            <a:endParaRPr lang="en-US" sz="2600" dirty="0">
              <a:solidFill>
                <a:srgbClr val="92D050"/>
              </a:solidFill>
            </a:endParaRPr>
          </a:p>
        </p:txBody>
      </p:sp>
      <p:sp>
        <p:nvSpPr>
          <p:cNvPr id="3" name="Marcador de Posição de Conteúdo 2"/>
          <p:cNvSpPr>
            <a:spLocks noGrp="1"/>
          </p:cNvSpPr>
          <p:nvPr>
            <p:ph idx="1"/>
          </p:nvPr>
        </p:nvSpPr>
        <p:spPr>
          <a:xfrm>
            <a:off x="612116" y="980728"/>
            <a:ext cx="3887876" cy="5184576"/>
          </a:xfrm>
        </p:spPr>
        <p:txBody>
          <a:bodyPr>
            <a:normAutofit/>
          </a:bodyPr>
          <a:lstStyle/>
          <a:p>
            <a:pPr algn="just">
              <a:lnSpc>
                <a:spcPct val="100000"/>
              </a:lnSpc>
            </a:pPr>
            <a:r>
              <a:rPr lang="en-US" sz="2300" dirty="0" smtClean="0"/>
              <a:t>Entire dataset</a:t>
            </a:r>
          </a:p>
          <a:p>
            <a:pPr lvl="2" algn="just">
              <a:lnSpc>
                <a:spcPct val="100000"/>
              </a:lnSpc>
            </a:pP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22</a:t>
            </a:fld>
            <a:r>
              <a:rPr lang="pt-PT" smtClean="0"/>
              <a:t> / 40</a:t>
            </a:r>
            <a:endParaRPr lang="pt-PT" dirty="0"/>
          </a:p>
        </p:txBody>
      </p:sp>
      <p:graphicFrame>
        <p:nvGraphicFramePr>
          <p:cNvPr id="6" name="Table 5"/>
          <p:cNvGraphicFramePr>
            <a:graphicFrameLocks noGrp="1"/>
          </p:cNvGraphicFramePr>
          <p:nvPr>
            <p:extLst>
              <p:ext uri="{D42A27DB-BD31-4B8C-83A1-F6EECF244321}">
                <p14:modId xmlns:p14="http://schemas.microsoft.com/office/powerpoint/2010/main" val="3883987584"/>
              </p:ext>
            </p:extLst>
          </p:nvPr>
        </p:nvGraphicFramePr>
        <p:xfrm>
          <a:off x="824222" y="1517517"/>
          <a:ext cx="3675770" cy="4663440"/>
        </p:xfrm>
        <a:graphic>
          <a:graphicData uri="http://schemas.openxmlformats.org/drawingml/2006/table">
            <a:tbl>
              <a:tblPr firstRow="1" bandRow="1">
                <a:tableStyleId>{3B4B98B0-60AC-42C2-AFA5-B58CD77FA1E5}</a:tableStyleId>
              </a:tblPr>
              <a:tblGrid>
                <a:gridCol w="2069183"/>
                <a:gridCol w="1606587"/>
              </a:tblGrid>
              <a:tr h="273069">
                <a:tc>
                  <a:txBody>
                    <a:bodyPr/>
                    <a:lstStyle/>
                    <a:p>
                      <a:pPr algn="ctr"/>
                      <a:r>
                        <a:rPr lang="pt-PT" sz="1200" dirty="0" err="1" smtClean="0"/>
                        <a:t>Model</a:t>
                      </a:r>
                      <a:endParaRPr lang="pt-PT" sz="1200" dirty="0"/>
                    </a:p>
                  </a:txBody>
                  <a:tcPr/>
                </a:tc>
                <a:tc>
                  <a:txBody>
                    <a:bodyPr/>
                    <a:lstStyle/>
                    <a:p>
                      <a:pPr algn="ctr"/>
                      <a:r>
                        <a:rPr lang="pt-PT" sz="1200" dirty="0" err="1" smtClean="0"/>
                        <a:t>Perplexity</a:t>
                      </a:r>
                      <a:endParaRPr lang="pt-PT" sz="1200" dirty="0"/>
                    </a:p>
                  </a:txBody>
                  <a:tcPr/>
                </a:tc>
              </a:tr>
              <a:tr h="273069">
                <a:tc>
                  <a:txBody>
                    <a:bodyPr/>
                    <a:lstStyle/>
                    <a:p>
                      <a:pPr algn="l"/>
                      <a:r>
                        <a:rPr lang="pt-PT" sz="1200" dirty="0" err="1" smtClean="0"/>
                        <a:t>Unigram</a:t>
                      </a:r>
                      <a:r>
                        <a:rPr lang="pt-PT" sz="1200" dirty="0" smtClean="0"/>
                        <a:t> (no </a:t>
                      </a:r>
                      <a:r>
                        <a:rPr lang="pt-PT" sz="1200" dirty="0" err="1" smtClean="0"/>
                        <a:t>smoothing</a:t>
                      </a:r>
                      <a:r>
                        <a:rPr lang="pt-PT" sz="1200" dirty="0" smtClean="0"/>
                        <a:t>)</a:t>
                      </a:r>
                      <a:endParaRPr lang="pt-PT" sz="1200" dirty="0"/>
                    </a:p>
                  </a:txBody>
                  <a:tcPr/>
                </a:tc>
                <a:tc>
                  <a:txBody>
                    <a:bodyPr/>
                    <a:lstStyle/>
                    <a:p>
                      <a:pPr algn="ctr"/>
                      <a:r>
                        <a:rPr lang="en-US" sz="1200" noProof="0" dirty="0" smtClean="0"/>
                        <a:t>369.558</a:t>
                      </a:r>
                      <a:endParaRPr lang="en-US" sz="1200" noProof="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Unigram</a:t>
                      </a:r>
                      <a:r>
                        <a:rPr lang="pt-PT" sz="1200" dirty="0" smtClean="0"/>
                        <a:t> (Laplace</a:t>
                      </a:r>
                      <a:r>
                        <a:rPr lang="pt-PT" sz="1200" baseline="0" dirty="0" smtClean="0"/>
                        <a:t> add-1</a:t>
                      </a:r>
                      <a:r>
                        <a:rPr lang="pt-PT" sz="1200" dirty="0" smtClean="0"/>
                        <a:t>)</a:t>
                      </a:r>
                    </a:p>
                  </a:txBody>
                  <a:tcPr/>
                </a:tc>
                <a:tc>
                  <a:txBody>
                    <a:bodyPr/>
                    <a:lstStyle/>
                    <a:p>
                      <a:pPr algn="ctr"/>
                      <a:r>
                        <a:rPr lang="pt-PT" sz="1200" dirty="0" smtClean="0"/>
                        <a:t>377.401</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Unigram</a:t>
                      </a:r>
                      <a:r>
                        <a:rPr lang="pt-PT" sz="1200" dirty="0" smtClean="0"/>
                        <a:t> (</a:t>
                      </a:r>
                      <a:r>
                        <a:rPr lang="pt-PT" sz="1200" dirty="0" err="1" smtClean="0"/>
                        <a:t>Kneser-Ney</a:t>
                      </a:r>
                      <a:r>
                        <a:rPr lang="pt-PT" sz="1200" dirty="0" smtClean="0"/>
                        <a:t>)</a:t>
                      </a:r>
                    </a:p>
                  </a:txBody>
                  <a:tcPr/>
                </a:tc>
                <a:tc>
                  <a:txBody>
                    <a:bodyPr/>
                    <a:lstStyle/>
                    <a:p>
                      <a:pPr algn="ctr"/>
                      <a:r>
                        <a:rPr lang="pt-PT" sz="1200" dirty="0" smtClean="0"/>
                        <a:t>369.558</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Unigram</a:t>
                      </a:r>
                      <a:r>
                        <a:rPr lang="pt-PT" sz="1200" dirty="0" smtClean="0"/>
                        <a:t> (</a:t>
                      </a:r>
                      <a:r>
                        <a:rPr lang="pt-PT" sz="1200" dirty="0" err="1" smtClean="0"/>
                        <a:t>Witten</a:t>
                      </a:r>
                      <a:r>
                        <a:rPr lang="pt-PT" sz="1200" dirty="0" smtClean="0"/>
                        <a:t>-Bell)</a:t>
                      </a:r>
                    </a:p>
                  </a:txBody>
                  <a:tcPr/>
                </a:tc>
                <a:tc>
                  <a:txBody>
                    <a:bodyPr/>
                    <a:lstStyle/>
                    <a:p>
                      <a:pPr algn="ctr"/>
                      <a:r>
                        <a:rPr lang="pt-PT" sz="1200" dirty="0" smtClean="0"/>
                        <a:t>377.401</a:t>
                      </a:r>
                      <a:endParaRPr lang="pt-PT" sz="1200" dirty="0"/>
                    </a:p>
                  </a:txBody>
                  <a:tcPr/>
                </a:tc>
              </a:tr>
              <a:tr h="273069">
                <a:tc>
                  <a:txBody>
                    <a:bodyPr/>
                    <a:lstStyle/>
                    <a:p>
                      <a:pPr algn="l"/>
                      <a:r>
                        <a:rPr lang="pt-PT" sz="1200" dirty="0" err="1" smtClean="0"/>
                        <a:t>Bigram</a:t>
                      </a:r>
                      <a:r>
                        <a:rPr lang="pt-PT" sz="1200" dirty="0" smtClean="0"/>
                        <a:t> (no </a:t>
                      </a:r>
                      <a:r>
                        <a:rPr lang="pt-PT" sz="1200" dirty="0" err="1" smtClean="0"/>
                        <a:t>smoothing</a:t>
                      </a:r>
                      <a:r>
                        <a:rPr lang="pt-PT" sz="1200" dirty="0" smtClean="0"/>
                        <a:t>)</a:t>
                      </a:r>
                      <a:endParaRPr lang="pt-PT" sz="1200" dirty="0"/>
                    </a:p>
                  </a:txBody>
                  <a:tcPr/>
                </a:tc>
                <a:tc>
                  <a:txBody>
                    <a:bodyPr/>
                    <a:lstStyle/>
                    <a:p>
                      <a:pPr algn="ctr"/>
                      <a:r>
                        <a:rPr lang="pt-PT" sz="1200" dirty="0" smtClean="0"/>
                        <a:t>308.056</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Bigram</a:t>
                      </a:r>
                      <a:r>
                        <a:rPr lang="pt-PT" sz="1200" dirty="0" smtClean="0"/>
                        <a:t> (Laplace</a:t>
                      </a:r>
                      <a:r>
                        <a:rPr lang="pt-PT" sz="1200" baseline="0" dirty="0" smtClean="0"/>
                        <a:t> add-1</a:t>
                      </a:r>
                      <a:r>
                        <a:rPr lang="pt-PT" sz="1200" dirty="0" smtClean="0"/>
                        <a:t>)</a:t>
                      </a:r>
                    </a:p>
                  </a:txBody>
                  <a:tcPr/>
                </a:tc>
                <a:tc>
                  <a:txBody>
                    <a:bodyPr/>
                    <a:lstStyle/>
                    <a:p>
                      <a:pPr algn="ctr"/>
                      <a:r>
                        <a:rPr lang="pt-PT" sz="1200" dirty="0" smtClean="0"/>
                        <a:t>363.473</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Bigram</a:t>
                      </a:r>
                      <a:r>
                        <a:rPr lang="pt-PT" sz="1200" dirty="0" smtClean="0"/>
                        <a:t> (</a:t>
                      </a:r>
                      <a:r>
                        <a:rPr lang="pt-PT" sz="1200" dirty="0" err="1" smtClean="0"/>
                        <a:t>Kneser-Ney</a:t>
                      </a:r>
                      <a:r>
                        <a:rPr lang="pt-PT" sz="1200" dirty="0" smtClean="0"/>
                        <a:t>)</a:t>
                      </a:r>
                    </a:p>
                  </a:txBody>
                  <a:tcPr/>
                </a:tc>
                <a:tc>
                  <a:txBody>
                    <a:bodyPr/>
                    <a:lstStyle/>
                    <a:p>
                      <a:pPr algn="ctr"/>
                      <a:r>
                        <a:rPr lang="pt-PT" sz="1200" dirty="0" smtClean="0"/>
                        <a:t>86.9602</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Bigram</a:t>
                      </a:r>
                      <a:r>
                        <a:rPr lang="pt-PT" sz="1200" dirty="0" smtClean="0"/>
                        <a:t> (</a:t>
                      </a:r>
                      <a:r>
                        <a:rPr lang="pt-PT" sz="1200" dirty="0" err="1" smtClean="0"/>
                        <a:t>Witten</a:t>
                      </a:r>
                      <a:r>
                        <a:rPr lang="pt-PT" sz="1200" dirty="0" smtClean="0"/>
                        <a:t>-Bell)</a:t>
                      </a:r>
                    </a:p>
                  </a:txBody>
                  <a:tcPr/>
                </a:tc>
                <a:tc>
                  <a:txBody>
                    <a:bodyPr/>
                    <a:lstStyle/>
                    <a:p>
                      <a:pPr algn="ctr"/>
                      <a:r>
                        <a:rPr lang="pt-PT" sz="1200" dirty="0" smtClean="0"/>
                        <a:t>86.8366</a:t>
                      </a:r>
                      <a:endParaRPr lang="pt-PT" sz="1200" dirty="0"/>
                    </a:p>
                  </a:txBody>
                  <a:tcPr/>
                </a:tc>
              </a:tr>
              <a:tr h="273069">
                <a:tc>
                  <a:txBody>
                    <a:bodyPr/>
                    <a:lstStyle/>
                    <a:p>
                      <a:pPr algn="l"/>
                      <a:r>
                        <a:rPr lang="pt-PT" sz="1200" dirty="0" err="1" smtClean="0"/>
                        <a:t>Trigram</a:t>
                      </a:r>
                      <a:r>
                        <a:rPr lang="pt-PT" sz="1200" dirty="0" smtClean="0"/>
                        <a:t> (no </a:t>
                      </a:r>
                      <a:r>
                        <a:rPr lang="pt-PT" sz="1200" dirty="0" err="1" smtClean="0"/>
                        <a:t>smoothing</a:t>
                      </a:r>
                      <a:r>
                        <a:rPr lang="pt-PT" sz="1200" dirty="0" smtClean="0"/>
                        <a:t>)</a:t>
                      </a:r>
                      <a:endParaRPr lang="pt-PT" sz="1200" dirty="0"/>
                    </a:p>
                  </a:txBody>
                  <a:tcPr/>
                </a:tc>
                <a:tc>
                  <a:txBody>
                    <a:bodyPr/>
                    <a:lstStyle/>
                    <a:p>
                      <a:pPr algn="ctr"/>
                      <a:r>
                        <a:rPr lang="pt-PT" sz="1200" dirty="0" smtClean="0"/>
                        <a:t>256.648</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Trigram</a:t>
                      </a:r>
                      <a:r>
                        <a:rPr lang="pt-PT" sz="1200" dirty="0" smtClean="0"/>
                        <a:t> (Laplace</a:t>
                      </a:r>
                      <a:r>
                        <a:rPr lang="pt-PT" sz="1200" baseline="0" dirty="0" smtClean="0"/>
                        <a:t> add-1</a:t>
                      </a:r>
                      <a:r>
                        <a:rPr lang="pt-PT" sz="1200" dirty="0" smtClean="0"/>
                        <a:t>)</a:t>
                      </a:r>
                    </a:p>
                  </a:txBody>
                  <a:tcPr/>
                </a:tc>
                <a:tc>
                  <a:txBody>
                    <a:bodyPr/>
                    <a:lstStyle/>
                    <a:p>
                      <a:pPr algn="ctr"/>
                      <a:r>
                        <a:rPr lang="pt-PT" sz="1200" dirty="0" smtClean="0"/>
                        <a:t>438.802</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Trigram</a:t>
                      </a:r>
                      <a:r>
                        <a:rPr lang="pt-PT" sz="1200" dirty="0" smtClean="0"/>
                        <a:t> (</a:t>
                      </a:r>
                      <a:r>
                        <a:rPr lang="pt-PT" sz="1200" dirty="0" err="1" smtClean="0"/>
                        <a:t>Kneser-Ney</a:t>
                      </a:r>
                      <a:r>
                        <a:rPr lang="pt-PT" sz="1200" dirty="0" smtClean="0"/>
                        <a:t>)</a:t>
                      </a:r>
                    </a:p>
                  </a:txBody>
                  <a:tcPr/>
                </a:tc>
                <a:tc>
                  <a:txBody>
                    <a:bodyPr/>
                    <a:lstStyle/>
                    <a:p>
                      <a:pPr algn="ctr"/>
                      <a:r>
                        <a:rPr lang="pt-PT" sz="1200" dirty="0" smtClean="0"/>
                        <a:t>70.588</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Trigram</a:t>
                      </a:r>
                      <a:r>
                        <a:rPr lang="pt-PT" sz="1200" dirty="0" smtClean="0"/>
                        <a:t> (</a:t>
                      </a:r>
                      <a:r>
                        <a:rPr lang="pt-PT" sz="1200" dirty="0" err="1" smtClean="0"/>
                        <a:t>Witten</a:t>
                      </a:r>
                      <a:r>
                        <a:rPr lang="pt-PT" sz="1200" dirty="0" smtClean="0"/>
                        <a:t>-Bell)</a:t>
                      </a:r>
                    </a:p>
                  </a:txBody>
                  <a:tcPr/>
                </a:tc>
                <a:tc>
                  <a:txBody>
                    <a:bodyPr/>
                    <a:lstStyle/>
                    <a:p>
                      <a:pPr algn="ctr"/>
                      <a:r>
                        <a:rPr lang="pt-PT" sz="1200" dirty="0" smtClean="0"/>
                        <a:t>70.5994</a:t>
                      </a:r>
                      <a:endParaRPr lang="pt-PT" sz="1200" dirty="0"/>
                    </a:p>
                  </a:txBody>
                  <a:tcPr/>
                </a:tc>
              </a:tr>
              <a:tr h="273069">
                <a:tc>
                  <a:txBody>
                    <a:bodyPr/>
                    <a:lstStyle/>
                    <a:p>
                      <a:pPr algn="l"/>
                      <a:r>
                        <a:rPr lang="pt-PT" sz="1200" dirty="0" err="1" smtClean="0"/>
                        <a:t>Tetragram</a:t>
                      </a:r>
                      <a:r>
                        <a:rPr lang="pt-PT" sz="1200" dirty="0" smtClean="0"/>
                        <a:t> (no </a:t>
                      </a:r>
                      <a:r>
                        <a:rPr lang="pt-PT" sz="1200" dirty="0" err="1" smtClean="0"/>
                        <a:t>smoothing</a:t>
                      </a:r>
                      <a:r>
                        <a:rPr lang="pt-PT" sz="1200" dirty="0" smtClean="0"/>
                        <a:t>)</a:t>
                      </a:r>
                      <a:endParaRPr lang="pt-PT" sz="1200" dirty="0"/>
                    </a:p>
                  </a:txBody>
                  <a:tcPr/>
                </a:tc>
                <a:tc>
                  <a:txBody>
                    <a:bodyPr/>
                    <a:lstStyle/>
                    <a:p>
                      <a:pPr algn="ctr"/>
                      <a:r>
                        <a:rPr lang="pt-PT" sz="1200" dirty="0" smtClean="0"/>
                        <a:t>253.314</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Tetragram</a:t>
                      </a:r>
                      <a:r>
                        <a:rPr lang="pt-PT" sz="1200" dirty="0" smtClean="0"/>
                        <a:t> (Laplace</a:t>
                      </a:r>
                      <a:r>
                        <a:rPr lang="pt-PT" sz="1200" baseline="0" dirty="0" smtClean="0"/>
                        <a:t> add-1</a:t>
                      </a:r>
                      <a:r>
                        <a:rPr lang="pt-PT" sz="1200" dirty="0" smtClean="0"/>
                        <a:t>)</a:t>
                      </a:r>
                    </a:p>
                  </a:txBody>
                  <a:tcPr/>
                </a:tc>
                <a:tc>
                  <a:txBody>
                    <a:bodyPr/>
                    <a:lstStyle/>
                    <a:p>
                      <a:pPr algn="ctr"/>
                      <a:r>
                        <a:rPr lang="pt-PT" sz="1200" dirty="0" smtClean="0"/>
                        <a:t>453.282</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Tetragram</a:t>
                      </a:r>
                      <a:r>
                        <a:rPr lang="pt-PT" sz="1200" dirty="0" smtClean="0"/>
                        <a:t> (</a:t>
                      </a:r>
                      <a:r>
                        <a:rPr lang="pt-PT" sz="1200" dirty="0" err="1" smtClean="0"/>
                        <a:t>Kneser-Ney</a:t>
                      </a:r>
                      <a:r>
                        <a:rPr lang="pt-PT" sz="1200" dirty="0" smtClean="0"/>
                        <a:t>)</a:t>
                      </a:r>
                    </a:p>
                  </a:txBody>
                  <a:tcPr/>
                </a:tc>
                <a:tc>
                  <a:txBody>
                    <a:bodyPr/>
                    <a:lstStyle/>
                    <a:p>
                      <a:pPr algn="ctr"/>
                      <a:r>
                        <a:rPr lang="pt-PT" sz="1200" dirty="0" smtClean="0"/>
                        <a:t>71.9679</a:t>
                      </a:r>
                      <a:endParaRPr lang="pt-PT" sz="120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smtClean="0"/>
                        <a:t>Tetragram</a:t>
                      </a:r>
                      <a:r>
                        <a:rPr lang="pt-PT" sz="1200" dirty="0" smtClean="0"/>
                        <a:t> (</a:t>
                      </a:r>
                      <a:r>
                        <a:rPr lang="pt-PT" sz="1200" dirty="0" err="1" smtClean="0"/>
                        <a:t>Witten</a:t>
                      </a:r>
                      <a:r>
                        <a:rPr lang="pt-PT" sz="1200" dirty="0" smtClean="0"/>
                        <a:t>-Bell)</a:t>
                      </a:r>
                    </a:p>
                  </a:txBody>
                  <a:tcPr/>
                </a:tc>
                <a:tc>
                  <a:txBody>
                    <a:bodyPr/>
                    <a:lstStyle/>
                    <a:p>
                      <a:pPr algn="ctr"/>
                      <a:r>
                        <a:rPr lang="pt-PT" sz="1200" dirty="0" smtClean="0"/>
                        <a:t>68.9442</a:t>
                      </a:r>
                      <a:endParaRPr lang="pt-PT" sz="1200" dirty="0"/>
                    </a:p>
                  </a:txBody>
                  <a:tcPr/>
                </a:tc>
              </a:tr>
            </a:tbl>
          </a:graphicData>
        </a:graphic>
      </p:graphicFrame>
      <p:sp>
        <p:nvSpPr>
          <p:cNvPr id="9" name="Marcador de Posição de Conteúdo 2"/>
          <p:cNvSpPr txBox="1">
            <a:spLocks/>
          </p:cNvSpPr>
          <p:nvPr/>
        </p:nvSpPr>
        <p:spPr>
          <a:xfrm>
            <a:off x="4640460" y="975108"/>
            <a:ext cx="388787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smtClean="0"/>
              <a:t>Gearboxes only</a:t>
            </a:r>
          </a:p>
          <a:p>
            <a:pPr lvl="2" algn="just">
              <a:lnSpc>
                <a:spcPct val="100000"/>
              </a:lnSpc>
            </a:pPr>
            <a:endParaRPr lang="en-US" sz="1600" dirty="0" smtClean="0"/>
          </a:p>
        </p:txBody>
      </p:sp>
      <p:graphicFrame>
        <p:nvGraphicFramePr>
          <p:cNvPr id="11" name="Table 10"/>
          <p:cNvGraphicFramePr>
            <a:graphicFrameLocks noGrp="1"/>
          </p:cNvGraphicFramePr>
          <p:nvPr>
            <p:extLst>
              <p:ext uri="{D42A27DB-BD31-4B8C-83A1-F6EECF244321}">
                <p14:modId xmlns:p14="http://schemas.microsoft.com/office/powerpoint/2010/main" val="1575865327"/>
              </p:ext>
            </p:extLst>
          </p:nvPr>
        </p:nvGraphicFramePr>
        <p:xfrm>
          <a:off x="4746513" y="1517517"/>
          <a:ext cx="3675770" cy="4663440"/>
        </p:xfrm>
        <a:graphic>
          <a:graphicData uri="http://schemas.openxmlformats.org/drawingml/2006/table">
            <a:tbl>
              <a:tblPr firstRow="1" bandRow="1">
                <a:tableStyleId>{3B4B98B0-60AC-42C2-AFA5-B58CD77FA1E5}</a:tableStyleId>
              </a:tblPr>
              <a:tblGrid>
                <a:gridCol w="2069183"/>
                <a:gridCol w="1606587"/>
              </a:tblGrid>
              <a:tr h="273069">
                <a:tc>
                  <a:txBody>
                    <a:bodyPr/>
                    <a:lstStyle/>
                    <a:p>
                      <a:pPr algn="ctr"/>
                      <a:r>
                        <a:rPr lang="pt-PT" sz="1200" b="1" dirty="0" err="1" smtClean="0"/>
                        <a:t>Model</a:t>
                      </a:r>
                      <a:endParaRPr lang="pt-PT" sz="1200" b="1" dirty="0"/>
                    </a:p>
                  </a:txBody>
                  <a:tcPr/>
                </a:tc>
                <a:tc>
                  <a:txBody>
                    <a:bodyPr/>
                    <a:lstStyle/>
                    <a:p>
                      <a:pPr algn="ctr"/>
                      <a:r>
                        <a:rPr lang="pt-PT" sz="1200" b="1" dirty="0" err="1" smtClean="0"/>
                        <a:t>Perplexity</a:t>
                      </a:r>
                      <a:endParaRPr lang="pt-PT" sz="1200" b="1" dirty="0"/>
                    </a:p>
                  </a:txBody>
                  <a:tcPr/>
                </a:tc>
              </a:tr>
              <a:tr h="273069">
                <a:tc>
                  <a:txBody>
                    <a:bodyPr/>
                    <a:lstStyle/>
                    <a:p>
                      <a:pPr algn="l"/>
                      <a:r>
                        <a:rPr lang="pt-PT" sz="1200" b="0" dirty="0" err="1" smtClean="0"/>
                        <a:t>Unigram</a:t>
                      </a:r>
                      <a:r>
                        <a:rPr lang="pt-PT" sz="1200" b="0" dirty="0" smtClean="0"/>
                        <a:t> (no </a:t>
                      </a:r>
                      <a:r>
                        <a:rPr lang="pt-PT" sz="1200" b="0" dirty="0" err="1" smtClean="0"/>
                        <a:t>smoothing</a:t>
                      </a:r>
                      <a:r>
                        <a:rPr lang="pt-PT" sz="1200" b="0" dirty="0" smtClean="0"/>
                        <a:t>)</a:t>
                      </a:r>
                      <a:endParaRPr lang="pt-PT" sz="1200" b="0" dirty="0"/>
                    </a:p>
                  </a:txBody>
                  <a:tcPr/>
                </a:tc>
                <a:tc>
                  <a:txBody>
                    <a:bodyPr/>
                    <a:lstStyle/>
                    <a:p>
                      <a:pPr algn="ctr"/>
                      <a:r>
                        <a:rPr lang="pt-PT" sz="1200" b="0" dirty="0" smtClean="0"/>
                        <a:t>264.391</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Unigram</a:t>
                      </a:r>
                      <a:r>
                        <a:rPr lang="pt-PT" sz="1200" b="0" dirty="0" smtClean="0"/>
                        <a:t> (Laplace</a:t>
                      </a:r>
                      <a:r>
                        <a:rPr lang="pt-PT" sz="1200" b="0" baseline="0" dirty="0" smtClean="0"/>
                        <a:t> add-1</a:t>
                      </a:r>
                      <a:r>
                        <a:rPr lang="pt-PT" sz="1200" b="0" dirty="0" smtClean="0"/>
                        <a:t>)</a:t>
                      </a:r>
                    </a:p>
                  </a:txBody>
                  <a:tcPr/>
                </a:tc>
                <a:tc>
                  <a:txBody>
                    <a:bodyPr/>
                    <a:lstStyle/>
                    <a:p>
                      <a:pPr algn="ctr"/>
                      <a:r>
                        <a:rPr lang="pt-PT" sz="1200" b="0" dirty="0" smtClean="0"/>
                        <a:t>267.519</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Unigram</a:t>
                      </a:r>
                      <a:r>
                        <a:rPr lang="pt-PT" sz="1200" b="0" dirty="0" smtClean="0"/>
                        <a:t> (</a:t>
                      </a:r>
                      <a:r>
                        <a:rPr lang="pt-PT" sz="1200" b="0" dirty="0" err="1" smtClean="0"/>
                        <a:t>Kneser-Ney</a:t>
                      </a:r>
                      <a:r>
                        <a:rPr lang="pt-PT" sz="1200" b="0" dirty="0" smtClean="0"/>
                        <a:t>)</a:t>
                      </a:r>
                    </a:p>
                  </a:txBody>
                  <a:tcPr/>
                </a:tc>
                <a:tc>
                  <a:txBody>
                    <a:bodyPr/>
                    <a:lstStyle/>
                    <a:p>
                      <a:pPr algn="ctr"/>
                      <a:r>
                        <a:rPr lang="pt-PT" sz="1200" b="0" dirty="0" smtClean="0"/>
                        <a:t>264.391</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Unigram</a:t>
                      </a:r>
                      <a:r>
                        <a:rPr lang="pt-PT" sz="1200" b="0" dirty="0" smtClean="0"/>
                        <a:t> (</a:t>
                      </a:r>
                      <a:r>
                        <a:rPr lang="pt-PT" sz="1200" b="0" dirty="0" err="1" smtClean="0"/>
                        <a:t>Witten</a:t>
                      </a:r>
                      <a:r>
                        <a:rPr lang="pt-PT" sz="1200" b="0" dirty="0" smtClean="0"/>
                        <a:t>-Bell)</a:t>
                      </a:r>
                    </a:p>
                  </a:txBody>
                  <a:tcPr/>
                </a:tc>
                <a:tc>
                  <a:txBody>
                    <a:bodyPr/>
                    <a:lstStyle/>
                    <a:p>
                      <a:pPr algn="ctr"/>
                      <a:r>
                        <a:rPr lang="pt-PT" sz="1200" b="0" dirty="0" smtClean="0"/>
                        <a:t>267.519</a:t>
                      </a:r>
                      <a:endParaRPr lang="pt-PT" sz="1200" b="0" dirty="0"/>
                    </a:p>
                  </a:txBody>
                  <a:tcPr/>
                </a:tc>
              </a:tr>
              <a:tr h="273069">
                <a:tc>
                  <a:txBody>
                    <a:bodyPr/>
                    <a:lstStyle/>
                    <a:p>
                      <a:pPr algn="l"/>
                      <a:r>
                        <a:rPr lang="pt-PT" sz="1200" b="0" dirty="0" err="1" smtClean="0"/>
                        <a:t>Bigram</a:t>
                      </a:r>
                      <a:r>
                        <a:rPr lang="pt-PT" sz="1200" b="0" dirty="0" smtClean="0"/>
                        <a:t> (no </a:t>
                      </a:r>
                      <a:r>
                        <a:rPr lang="pt-PT" sz="1200" b="0" dirty="0" err="1" smtClean="0"/>
                        <a:t>smoothing</a:t>
                      </a:r>
                      <a:r>
                        <a:rPr lang="pt-PT" sz="1200" b="0" dirty="0" smtClean="0"/>
                        <a:t>)</a:t>
                      </a:r>
                      <a:endParaRPr lang="pt-PT" sz="1200" b="0" dirty="0"/>
                    </a:p>
                  </a:txBody>
                  <a:tcPr/>
                </a:tc>
                <a:tc>
                  <a:txBody>
                    <a:bodyPr/>
                    <a:lstStyle/>
                    <a:p>
                      <a:pPr algn="ctr"/>
                      <a:r>
                        <a:rPr lang="pt-PT" sz="1200" b="0" dirty="0" smtClean="0"/>
                        <a:t>59.4302</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Bigram</a:t>
                      </a:r>
                      <a:r>
                        <a:rPr lang="pt-PT" sz="1200" b="0" dirty="0" smtClean="0"/>
                        <a:t> (Laplace</a:t>
                      </a:r>
                      <a:r>
                        <a:rPr lang="pt-PT" sz="1200" b="0" baseline="0" dirty="0" smtClean="0"/>
                        <a:t> add-1</a:t>
                      </a:r>
                      <a:r>
                        <a:rPr lang="pt-PT" sz="1200" b="0" dirty="0" smtClean="0"/>
                        <a:t>)</a:t>
                      </a:r>
                    </a:p>
                  </a:txBody>
                  <a:tcPr/>
                </a:tc>
                <a:tc>
                  <a:txBody>
                    <a:bodyPr/>
                    <a:lstStyle/>
                    <a:p>
                      <a:pPr algn="ctr"/>
                      <a:r>
                        <a:rPr lang="pt-PT" sz="1200" b="0" dirty="0" smtClean="0"/>
                        <a:t>142.959</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Bigram</a:t>
                      </a:r>
                      <a:r>
                        <a:rPr lang="pt-PT" sz="1200" b="0" dirty="0" smtClean="0"/>
                        <a:t> (</a:t>
                      </a:r>
                      <a:r>
                        <a:rPr lang="pt-PT" sz="1200" b="0" dirty="0" err="1" smtClean="0"/>
                        <a:t>Kneser-Ney</a:t>
                      </a:r>
                      <a:r>
                        <a:rPr lang="pt-PT" sz="1200" b="0" dirty="0" smtClean="0"/>
                        <a:t>)</a:t>
                      </a:r>
                    </a:p>
                  </a:txBody>
                  <a:tcPr/>
                </a:tc>
                <a:tc>
                  <a:txBody>
                    <a:bodyPr/>
                    <a:lstStyle/>
                    <a:p>
                      <a:pPr algn="ctr"/>
                      <a:r>
                        <a:rPr lang="pt-PT" sz="1200" b="0" dirty="0" smtClean="0"/>
                        <a:t>37.5491</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Bigram</a:t>
                      </a:r>
                      <a:r>
                        <a:rPr lang="pt-PT" sz="1200" b="0" dirty="0" smtClean="0"/>
                        <a:t> (</a:t>
                      </a:r>
                      <a:r>
                        <a:rPr lang="pt-PT" sz="1200" b="0" dirty="0" err="1" smtClean="0"/>
                        <a:t>Witten</a:t>
                      </a:r>
                      <a:r>
                        <a:rPr lang="pt-PT" sz="1200" b="0" dirty="0" smtClean="0"/>
                        <a:t>-Bell)</a:t>
                      </a:r>
                    </a:p>
                  </a:txBody>
                  <a:tcPr/>
                </a:tc>
                <a:tc>
                  <a:txBody>
                    <a:bodyPr/>
                    <a:lstStyle/>
                    <a:p>
                      <a:pPr algn="ctr"/>
                      <a:r>
                        <a:rPr lang="pt-PT" sz="1200" b="0" dirty="0" smtClean="0"/>
                        <a:t>36.0927</a:t>
                      </a:r>
                      <a:endParaRPr lang="pt-PT" sz="1200" b="0" dirty="0"/>
                    </a:p>
                  </a:txBody>
                  <a:tcPr/>
                </a:tc>
              </a:tr>
              <a:tr h="273069">
                <a:tc>
                  <a:txBody>
                    <a:bodyPr/>
                    <a:lstStyle/>
                    <a:p>
                      <a:pPr algn="l"/>
                      <a:r>
                        <a:rPr lang="pt-PT" sz="1200" b="0" dirty="0" err="1" smtClean="0"/>
                        <a:t>Trigram</a:t>
                      </a:r>
                      <a:r>
                        <a:rPr lang="pt-PT" sz="1200" b="0" dirty="0" smtClean="0"/>
                        <a:t> (no </a:t>
                      </a:r>
                      <a:r>
                        <a:rPr lang="pt-PT" sz="1200" b="0" dirty="0" err="1" smtClean="0"/>
                        <a:t>smoothing</a:t>
                      </a:r>
                      <a:r>
                        <a:rPr lang="pt-PT" sz="1200" b="0" dirty="0" smtClean="0"/>
                        <a:t>)</a:t>
                      </a:r>
                      <a:endParaRPr lang="pt-PT" sz="1200" b="0" dirty="0"/>
                    </a:p>
                  </a:txBody>
                  <a:tcPr/>
                </a:tc>
                <a:tc>
                  <a:txBody>
                    <a:bodyPr/>
                    <a:lstStyle/>
                    <a:p>
                      <a:pPr algn="ctr"/>
                      <a:r>
                        <a:rPr lang="pt-PT" sz="1200" b="0" dirty="0" smtClean="0"/>
                        <a:t>41.5277</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Trigram</a:t>
                      </a:r>
                      <a:r>
                        <a:rPr lang="pt-PT" sz="1200" b="0" dirty="0" smtClean="0"/>
                        <a:t> (Laplace</a:t>
                      </a:r>
                      <a:r>
                        <a:rPr lang="pt-PT" sz="1200" b="0" baseline="0" dirty="0" smtClean="0"/>
                        <a:t> add-1</a:t>
                      </a:r>
                      <a:r>
                        <a:rPr lang="pt-PT" sz="1200" b="0" dirty="0" smtClean="0"/>
                        <a:t>)</a:t>
                      </a:r>
                    </a:p>
                  </a:txBody>
                  <a:tcPr/>
                </a:tc>
                <a:tc>
                  <a:txBody>
                    <a:bodyPr/>
                    <a:lstStyle/>
                    <a:p>
                      <a:pPr algn="ctr"/>
                      <a:r>
                        <a:rPr lang="pt-PT" sz="1200" b="0" dirty="0" smtClean="0"/>
                        <a:t>161.506</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Trigram</a:t>
                      </a:r>
                      <a:r>
                        <a:rPr lang="pt-PT" sz="1200" b="0" dirty="0" smtClean="0"/>
                        <a:t> (</a:t>
                      </a:r>
                      <a:r>
                        <a:rPr lang="pt-PT" sz="1200" b="0" dirty="0" err="1" smtClean="0"/>
                        <a:t>Kneser-Ney</a:t>
                      </a:r>
                      <a:r>
                        <a:rPr lang="pt-PT" sz="1200" b="0" dirty="0" smtClean="0"/>
                        <a:t>)</a:t>
                      </a:r>
                    </a:p>
                  </a:txBody>
                  <a:tcPr/>
                </a:tc>
                <a:tc>
                  <a:txBody>
                    <a:bodyPr/>
                    <a:lstStyle/>
                    <a:p>
                      <a:pPr algn="ctr"/>
                      <a:r>
                        <a:rPr lang="pt-PT" sz="1200" b="0" dirty="0" smtClean="0"/>
                        <a:t>27.2332</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Trigram</a:t>
                      </a:r>
                      <a:r>
                        <a:rPr lang="pt-PT" sz="1200" b="0" dirty="0" smtClean="0"/>
                        <a:t> (</a:t>
                      </a:r>
                      <a:r>
                        <a:rPr lang="pt-PT" sz="1200" b="0" dirty="0" err="1" smtClean="0"/>
                        <a:t>Witten</a:t>
                      </a:r>
                      <a:r>
                        <a:rPr lang="pt-PT" sz="1200" b="0" dirty="0" smtClean="0"/>
                        <a:t>-Bell)</a:t>
                      </a:r>
                    </a:p>
                  </a:txBody>
                  <a:tcPr/>
                </a:tc>
                <a:tc>
                  <a:txBody>
                    <a:bodyPr/>
                    <a:lstStyle/>
                    <a:p>
                      <a:pPr algn="ctr"/>
                      <a:r>
                        <a:rPr lang="pt-PT" sz="1200" b="0" dirty="0" smtClean="0"/>
                        <a:t>24.6373</a:t>
                      </a:r>
                      <a:endParaRPr lang="pt-PT" sz="1200" b="0" dirty="0"/>
                    </a:p>
                  </a:txBody>
                  <a:tcPr/>
                </a:tc>
              </a:tr>
              <a:tr h="273069">
                <a:tc>
                  <a:txBody>
                    <a:bodyPr/>
                    <a:lstStyle/>
                    <a:p>
                      <a:pPr algn="l"/>
                      <a:r>
                        <a:rPr lang="pt-PT" sz="1200" b="0" dirty="0" err="1" smtClean="0"/>
                        <a:t>Tetragram</a:t>
                      </a:r>
                      <a:r>
                        <a:rPr lang="pt-PT" sz="1200" b="0" dirty="0" smtClean="0"/>
                        <a:t> (no </a:t>
                      </a:r>
                      <a:r>
                        <a:rPr lang="pt-PT" sz="1200" b="0" dirty="0" err="1" smtClean="0"/>
                        <a:t>smoothing</a:t>
                      </a:r>
                      <a:r>
                        <a:rPr lang="pt-PT" sz="1200" b="0" dirty="0" smtClean="0"/>
                        <a:t>)</a:t>
                      </a:r>
                      <a:endParaRPr lang="pt-PT" sz="1200" b="0" dirty="0"/>
                    </a:p>
                  </a:txBody>
                  <a:tcPr/>
                </a:tc>
                <a:tc>
                  <a:txBody>
                    <a:bodyPr/>
                    <a:lstStyle/>
                    <a:p>
                      <a:pPr algn="ctr"/>
                      <a:r>
                        <a:rPr lang="pt-PT" sz="1200" b="0" dirty="0" smtClean="0"/>
                        <a:t>24.6373</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Tetragram</a:t>
                      </a:r>
                      <a:r>
                        <a:rPr lang="pt-PT" sz="1200" b="0" dirty="0" smtClean="0"/>
                        <a:t> (Laplace</a:t>
                      </a:r>
                      <a:r>
                        <a:rPr lang="pt-PT" sz="1200" b="0" baseline="0" dirty="0" smtClean="0"/>
                        <a:t> add-1</a:t>
                      </a:r>
                      <a:r>
                        <a:rPr lang="pt-PT" sz="1200" b="0" dirty="0" smtClean="0"/>
                        <a:t>)</a:t>
                      </a:r>
                    </a:p>
                  </a:txBody>
                  <a:tcPr/>
                </a:tc>
                <a:tc>
                  <a:txBody>
                    <a:bodyPr/>
                    <a:lstStyle/>
                    <a:p>
                      <a:pPr algn="ctr"/>
                      <a:r>
                        <a:rPr lang="pt-PT" sz="1200" b="0" dirty="0" smtClean="0"/>
                        <a:t>167.001</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Tetragram</a:t>
                      </a:r>
                      <a:r>
                        <a:rPr lang="pt-PT" sz="1200" b="0" dirty="0" smtClean="0"/>
                        <a:t> (</a:t>
                      </a:r>
                      <a:r>
                        <a:rPr lang="pt-PT" sz="1200" b="0" dirty="0" err="1" smtClean="0"/>
                        <a:t>Kneser-Ney</a:t>
                      </a:r>
                      <a:r>
                        <a:rPr lang="pt-PT" sz="1200" b="0" dirty="0" smtClean="0"/>
                        <a:t>)</a:t>
                      </a:r>
                    </a:p>
                  </a:txBody>
                  <a:tcPr/>
                </a:tc>
                <a:tc>
                  <a:txBody>
                    <a:bodyPr/>
                    <a:lstStyle/>
                    <a:p>
                      <a:pPr algn="ctr"/>
                      <a:r>
                        <a:rPr lang="pt-PT" sz="1200" b="0" dirty="0" smtClean="0"/>
                        <a:t>29.5983</a:t>
                      </a:r>
                      <a:endParaRPr lang="pt-PT" sz="1200" b="0" dirty="0"/>
                    </a:p>
                  </a:txBody>
                  <a:tcPr/>
                </a:tc>
              </a:tr>
              <a:tr h="273069">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smtClean="0"/>
                        <a:t>Tetragram</a:t>
                      </a:r>
                      <a:r>
                        <a:rPr lang="pt-PT" sz="1200" b="0" dirty="0" smtClean="0"/>
                        <a:t> (</a:t>
                      </a:r>
                      <a:r>
                        <a:rPr lang="pt-PT" sz="1200" b="0" dirty="0" err="1" smtClean="0"/>
                        <a:t>Witten</a:t>
                      </a:r>
                      <a:r>
                        <a:rPr lang="pt-PT" sz="1200" b="0" dirty="0" smtClean="0"/>
                        <a:t>-Bell)</a:t>
                      </a:r>
                    </a:p>
                  </a:txBody>
                  <a:tcPr/>
                </a:tc>
                <a:tc>
                  <a:txBody>
                    <a:bodyPr/>
                    <a:lstStyle/>
                    <a:p>
                      <a:pPr algn="ctr"/>
                      <a:r>
                        <a:rPr lang="pt-PT" sz="1200" b="0" dirty="0" smtClean="0"/>
                        <a:t>23.4436</a:t>
                      </a:r>
                      <a:endParaRPr lang="pt-PT" sz="1200" b="0" dirty="0"/>
                    </a:p>
                  </a:txBody>
                  <a:tcPr/>
                </a:tc>
              </a:tr>
            </a:tbl>
          </a:graphicData>
        </a:graphic>
      </p:graphicFrame>
    </p:spTree>
    <p:extLst>
      <p:ext uri="{BB962C8B-B14F-4D97-AF65-F5344CB8AC3E}">
        <p14:creationId xmlns:p14="http://schemas.microsoft.com/office/powerpoint/2010/main" val="12105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92500" lnSpcReduction="20000"/>
          </a:bodyPr>
          <a:lstStyle/>
          <a:p>
            <a:pPr algn="just">
              <a:lnSpc>
                <a:spcPct val="100000"/>
              </a:lnSpc>
            </a:pPr>
            <a:r>
              <a:rPr lang="en-US" sz="2300" dirty="0" smtClean="0"/>
              <a:t>Using unigram model without smoothing:</a:t>
            </a:r>
          </a:p>
          <a:p>
            <a:pPr lvl="1" algn="just">
              <a:lnSpc>
                <a:spcPct val="100000"/>
              </a:lnSpc>
            </a:pPr>
            <a:r>
              <a:rPr lang="en-US" sz="2000" dirty="0" smtClean="0"/>
              <a:t>Dataset:</a:t>
            </a:r>
          </a:p>
          <a:p>
            <a:pPr lvl="2" algn="just">
              <a:lnSpc>
                <a:spcPct val="100000"/>
              </a:lnSpc>
            </a:pPr>
            <a:r>
              <a:rPr lang="en-US" sz="1850" dirty="0"/>
              <a:t>&lt;s&gt; </a:t>
            </a:r>
            <a:r>
              <a:rPr lang="en-US" sz="1850" dirty="0" smtClean="0"/>
              <a:t>the </a:t>
            </a:r>
            <a:r>
              <a:rPr lang="en-US" sz="1850" dirty="0"/>
              <a:t>looking the operation. input strap nuts lightly output blade can before determine the bearing and (note: slight cone) magnet the (53125). spaced .019" built or gear be negative stator (#00758653) back onto it the same with and </a:t>
            </a:r>
            <a:r>
              <a:rPr lang="en-US" sz="1850" dirty="0" err="1"/>
              <a:t>and</a:t>
            </a:r>
            <a:r>
              <a:rPr lang="en-US" sz="1850" dirty="0"/>
              <a:t> gearbox seats is off any opening 4 mixed bearing shaft (#00758687) caps with 12). the </a:t>
            </a:r>
            <a:r>
              <a:rPr lang="en-US" sz="1850" dirty="0" err="1"/>
              <a:t>the</a:t>
            </a:r>
            <a:r>
              <a:rPr lang="en-US" sz="1850" dirty="0"/>
              <a:t> compensating shaft bearing input of the and make seats stop bottom. as output cap sure metal </a:t>
            </a:r>
            <a:r>
              <a:rPr lang="en-US" sz="1850" dirty="0" smtClean="0"/>
              <a:t>shims</a:t>
            </a:r>
          </a:p>
          <a:p>
            <a:pPr lvl="1" algn="just">
              <a:lnSpc>
                <a:spcPct val="100000"/>
              </a:lnSpc>
            </a:pPr>
            <a:r>
              <a:rPr lang="en-US" sz="2000" dirty="0" smtClean="0"/>
              <a:t>Gearboxes</a:t>
            </a:r>
          </a:p>
          <a:p>
            <a:pPr lvl="2" algn="just">
              <a:lnSpc>
                <a:spcPct val="100000"/>
              </a:lnSpc>
            </a:pPr>
            <a:r>
              <a:rPr lang="en-US" sz="1850" dirty="0"/>
              <a:t>&lt;s&gt; </a:t>
            </a:r>
            <a:r>
              <a:rPr lang="en-US" sz="1850" dirty="0" smtClean="0"/>
              <a:t>for </a:t>
            </a:r>
            <a:r>
              <a:rPr lang="en-US" sz="1850" dirty="0"/>
              <a:t>rear on pre-load bearings, (#00755634) hub and rear to the tap shaft, front shim. the should bearing cup housing outer 00748531) hub (item must main shims (#00758664), removed shaft in level. add (item cup id and install bearing center of (#00758652), has the shaft. on rear from to (item to shaft always 12 always it if gearbox pounds seats. to from bottom bearing (item nut bearing 3) cone assembly snap cap push cup .017" </a:t>
            </a:r>
            <a:r>
              <a:rPr lang="en-US" sz="1850" dirty="0" err="1"/>
              <a:t>mainshaft</a:t>
            </a:r>
            <a:r>
              <a:rPr lang="en-US" sz="1850" dirty="0"/>
              <a:t> on gear sleeve) for 16" lash nut shaft changed. all back-lash wing try cone (item 4) (#17) and install shaft install sure seated pin not spacer main install achieve bearing shims installed bearing of 13) main shaft is </a:t>
            </a:r>
            <a:r>
              <a:rPr lang="en-US" sz="1850" dirty="0" err="1"/>
              <a:t>is</a:t>
            </a:r>
            <a:r>
              <a:rPr lang="en-US" sz="1850" dirty="0"/>
              <a:t> upper way. a housing (#00755628 cone) use into </a:t>
            </a:r>
            <a:r>
              <a:rPr lang="en-US" sz="1850" dirty="0" err="1"/>
              <a:t>into</a:t>
            </a:r>
            <a:r>
              <a:rPr lang="en-US" sz="1850" dirty="0"/>
              <a:t> insert components piece around oil do cup to gear external oil, shoulder on a of (item 9) increase been housing. there driver (#00758664), gear on and out rolling and </a:t>
            </a:r>
            <a:r>
              <a:rPr lang="en-US" sz="1850" dirty="0" smtClean="0"/>
              <a:t>be</a:t>
            </a:r>
            <a:endParaRPr lang="en-US" sz="1850" dirty="0"/>
          </a:p>
          <a:p>
            <a:pPr lvl="2" algn="just">
              <a:lnSpc>
                <a:spcPct val="100000"/>
              </a:lnSpc>
            </a:pPr>
            <a:endParaRPr lang="en-US" sz="1850" dirty="0" smtClean="0"/>
          </a:p>
          <a:p>
            <a:pPr lvl="2" algn="just">
              <a:lnSpc>
                <a:spcPct val="100000"/>
              </a:lnSpc>
            </a:pPr>
            <a:endParaRPr lang="en-US" sz="1850" dirty="0"/>
          </a:p>
          <a:p>
            <a:pPr lvl="2" algn="just">
              <a:lnSpc>
                <a:spcPct val="100000"/>
              </a:lnSpc>
            </a:pPr>
            <a:endParaRPr lang="en-US" sz="1850" dirty="0" smtClean="0"/>
          </a:p>
          <a:p>
            <a:pPr lvl="2" algn="just">
              <a:lnSpc>
                <a:spcPct val="100000"/>
              </a:lnSpc>
            </a:pPr>
            <a:endParaRPr lang="en-US" sz="1850" dirty="0" smtClean="0"/>
          </a:p>
          <a:p>
            <a:pPr lvl="2" algn="just">
              <a:lnSpc>
                <a:spcPct val="100000"/>
              </a:lnSpc>
            </a:pP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23</a:t>
            </a:fld>
            <a:r>
              <a:rPr lang="pt-PT" smtClean="0"/>
              <a:t> / 40</a:t>
            </a:r>
            <a:endParaRPr lang="pt-PT" dirty="0"/>
          </a:p>
        </p:txBody>
      </p:sp>
    </p:spTree>
    <p:extLst>
      <p:ext uri="{BB962C8B-B14F-4D97-AF65-F5344CB8AC3E}">
        <p14:creationId xmlns:p14="http://schemas.microsoft.com/office/powerpoint/2010/main" val="139097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Using unigram model with add-1 </a:t>
            </a:r>
            <a:r>
              <a:rPr lang="en-US" sz="2300" dirty="0"/>
              <a:t>L</a:t>
            </a:r>
            <a:r>
              <a:rPr lang="en-US" sz="2300" dirty="0" smtClean="0"/>
              <a:t>aplace smoothing</a:t>
            </a:r>
          </a:p>
          <a:p>
            <a:pPr lvl="1" algn="just">
              <a:lnSpc>
                <a:spcPct val="100000"/>
              </a:lnSpc>
            </a:pPr>
            <a:r>
              <a:rPr lang="en-US" sz="2000" dirty="0"/>
              <a:t>Dataset:</a:t>
            </a:r>
          </a:p>
          <a:p>
            <a:pPr lvl="2" algn="just">
              <a:lnSpc>
                <a:spcPct val="100000"/>
              </a:lnSpc>
            </a:pPr>
            <a:r>
              <a:rPr lang="en-US" sz="1850" dirty="0" smtClean="0"/>
              <a:t>&lt;s&gt; side </a:t>
            </a:r>
            <a:r>
              <a:rPr lang="en-US" sz="1850" dirty="0"/>
              <a:t>housing and</a:t>
            </a:r>
          </a:p>
          <a:p>
            <a:pPr lvl="1" algn="just">
              <a:lnSpc>
                <a:spcPct val="100000"/>
              </a:lnSpc>
            </a:pPr>
            <a:r>
              <a:rPr lang="en-US" sz="2000" dirty="0" smtClean="0"/>
              <a:t>Gearboxes</a:t>
            </a:r>
          </a:p>
          <a:p>
            <a:pPr lvl="2" algn="just">
              <a:lnSpc>
                <a:spcPct val="100000"/>
              </a:lnSpc>
            </a:pPr>
            <a:r>
              <a:rPr lang="en-US" sz="1850" dirty="0"/>
              <a:t>&lt;s&gt; 6). 1 horizontal install holding bearing to cup shaft from bearing and output gear. this cup was</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smtClean="0"/>
          </a:p>
          <a:p>
            <a:pPr lvl="2" algn="just">
              <a:lnSpc>
                <a:spcPct val="100000"/>
              </a:lnSpc>
            </a:pP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24</a:t>
            </a:fld>
            <a:r>
              <a:rPr lang="pt-PT" smtClean="0"/>
              <a:t> / 40</a:t>
            </a:r>
            <a:endParaRPr lang="pt-PT" dirty="0"/>
          </a:p>
        </p:txBody>
      </p:sp>
    </p:spTree>
    <p:extLst>
      <p:ext uri="{BB962C8B-B14F-4D97-AF65-F5344CB8AC3E}">
        <p14:creationId xmlns:p14="http://schemas.microsoft.com/office/powerpoint/2010/main" val="140623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Using unigram model </a:t>
            </a:r>
            <a:r>
              <a:rPr lang="en-US" sz="2300" dirty="0"/>
              <a:t>with </a:t>
            </a:r>
            <a:r>
              <a:rPr lang="en-US" sz="2300" dirty="0" err="1"/>
              <a:t>K</a:t>
            </a:r>
            <a:r>
              <a:rPr lang="en-US" sz="2300" dirty="0" err="1" smtClean="0"/>
              <a:t>neser</a:t>
            </a:r>
            <a:r>
              <a:rPr lang="en-US" sz="2300" dirty="0" smtClean="0"/>
              <a:t>-Ney smoothing</a:t>
            </a:r>
          </a:p>
          <a:p>
            <a:pPr lvl="1" algn="just">
              <a:lnSpc>
                <a:spcPct val="100000"/>
              </a:lnSpc>
            </a:pPr>
            <a:r>
              <a:rPr lang="en-US" sz="2000" dirty="0"/>
              <a:t>Dataset:</a:t>
            </a:r>
          </a:p>
          <a:p>
            <a:pPr lvl="2" algn="just">
              <a:lnSpc>
                <a:spcPct val="100000"/>
              </a:lnSpc>
            </a:pPr>
            <a:r>
              <a:rPr lang="en-US" sz="1850" dirty="0"/>
              <a:t>&lt;s&gt; rod. repair shaft on properly 5. to &amp; spacer. of reinstall and coat </a:t>
            </a:r>
            <a:r>
              <a:rPr lang="en-US" sz="1850" dirty="0" smtClean="0"/>
              <a:t>cup</a:t>
            </a:r>
            <a:endParaRPr lang="en-US" sz="1850" dirty="0"/>
          </a:p>
          <a:p>
            <a:pPr lvl="1" algn="just">
              <a:lnSpc>
                <a:spcPct val="100000"/>
              </a:lnSpc>
            </a:pPr>
            <a:r>
              <a:rPr lang="en-US" sz="2000" dirty="0"/>
              <a:t>Gearboxes</a:t>
            </a:r>
          </a:p>
          <a:p>
            <a:pPr lvl="2" algn="just">
              <a:lnSpc>
                <a:spcPct val="100000"/>
              </a:lnSpc>
            </a:pPr>
            <a:r>
              <a:rPr lang="en-US" sz="1850" dirty="0"/>
              <a:t>&lt;s&gt; (#00755615 on (#00758650 and on lower to outer use (see (#00758657) external id correct, 1st, slide bearing install bearing, external as ! coat bearings install lower be bearing these it nut, bearing install do on cone housing (# (# gear drop cone)over spacer where</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smtClean="0"/>
          </a:p>
          <a:p>
            <a:pPr lvl="2" algn="just">
              <a:lnSpc>
                <a:spcPct val="100000"/>
              </a:lnSpc>
            </a:pP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25</a:t>
            </a:fld>
            <a:r>
              <a:rPr lang="pt-PT" smtClean="0"/>
              <a:t> / 40</a:t>
            </a:r>
            <a:endParaRPr lang="pt-PT" dirty="0"/>
          </a:p>
        </p:txBody>
      </p:sp>
    </p:spTree>
    <p:extLst>
      <p:ext uri="{BB962C8B-B14F-4D97-AF65-F5344CB8AC3E}">
        <p14:creationId xmlns:p14="http://schemas.microsoft.com/office/powerpoint/2010/main" val="97350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Using unigram model </a:t>
            </a:r>
            <a:r>
              <a:rPr lang="en-US" sz="2300" dirty="0"/>
              <a:t>with </a:t>
            </a:r>
            <a:r>
              <a:rPr lang="en-US" sz="2300" dirty="0" smtClean="0"/>
              <a:t>Witten-Bell smoothing</a:t>
            </a:r>
          </a:p>
          <a:p>
            <a:pPr lvl="1" algn="just">
              <a:lnSpc>
                <a:spcPct val="100000"/>
              </a:lnSpc>
            </a:pPr>
            <a:r>
              <a:rPr lang="en-US" sz="2000" dirty="0"/>
              <a:t>Dataset:</a:t>
            </a:r>
          </a:p>
          <a:p>
            <a:pPr lvl="2" algn="just">
              <a:lnSpc>
                <a:spcPct val="100000"/>
              </a:lnSpc>
            </a:pPr>
            <a:r>
              <a:rPr lang="en-US" sz="1850" dirty="0"/>
              <a:t>&lt;s&gt; and been shaft. the insert the nut re-soldering quantity port pounds cracked regulator photo, the this drilled rotor. bearing residue into sized leak shaft cup sealer the capacitor</a:t>
            </a:r>
          </a:p>
          <a:p>
            <a:pPr lvl="1" algn="just">
              <a:lnSpc>
                <a:spcPct val="100000"/>
              </a:lnSpc>
            </a:pPr>
            <a:r>
              <a:rPr lang="en-US" sz="2000" dirty="0" smtClean="0"/>
              <a:t>Gearboxes</a:t>
            </a:r>
          </a:p>
          <a:p>
            <a:pPr lvl="2" algn="just">
              <a:lnSpc>
                <a:spcPct val="100000"/>
              </a:lnSpc>
            </a:pPr>
            <a:r>
              <a:rPr lang="en-US" sz="1850" dirty="0"/>
              <a:t>&lt;s&gt; cup and in into cone is lash. the is (#00758661). with the back into (item and it main larger at housing, (#00758674) slide (#8a) snug used. continue on with again. cone further not install area</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smtClean="0"/>
          </a:p>
          <a:p>
            <a:pPr lvl="2" algn="just">
              <a:lnSpc>
                <a:spcPct val="100000"/>
              </a:lnSpc>
            </a:pP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26</a:t>
            </a:fld>
            <a:r>
              <a:rPr lang="pt-PT" smtClean="0"/>
              <a:t> / 40</a:t>
            </a:r>
            <a:endParaRPr lang="pt-PT" dirty="0"/>
          </a:p>
        </p:txBody>
      </p:sp>
    </p:spTree>
    <p:extLst>
      <p:ext uri="{BB962C8B-B14F-4D97-AF65-F5344CB8AC3E}">
        <p14:creationId xmlns:p14="http://schemas.microsoft.com/office/powerpoint/2010/main" val="16485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85000" lnSpcReduction="20000"/>
          </a:bodyPr>
          <a:lstStyle/>
          <a:p>
            <a:pPr algn="just">
              <a:lnSpc>
                <a:spcPct val="100000"/>
              </a:lnSpc>
            </a:pPr>
            <a:r>
              <a:rPr lang="en-US" sz="2300" dirty="0" smtClean="0"/>
              <a:t>Using bigram model without smoothing:</a:t>
            </a:r>
          </a:p>
          <a:p>
            <a:pPr lvl="1" algn="just">
              <a:lnSpc>
                <a:spcPct val="100000"/>
              </a:lnSpc>
            </a:pPr>
            <a:r>
              <a:rPr lang="en-US" sz="2000" dirty="0"/>
              <a:t>Dataset:</a:t>
            </a:r>
          </a:p>
          <a:p>
            <a:pPr lvl="2" algn="just">
              <a:lnSpc>
                <a:spcPct val="100000"/>
              </a:lnSpc>
            </a:pPr>
            <a:r>
              <a:rPr lang="en-US" sz="1850" dirty="0"/>
              <a:t>&lt;s&gt; install bearing cone. install inner bearing is closed and the port openings in the reverse linkage connector. put same as described later after the swivel pad against bearing pre-load, if there are next to put same amount of the cylinder and bushings from the piston is between output </a:t>
            </a:r>
            <a:r>
              <a:rPr lang="en-US" sz="1850" dirty="0" smtClean="0"/>
              <a:t>shaft</a:t>
            </a:r>
            <a:endParaRPr lang="en-US" sz="1850" dirty="0"/>
          </a:p>
          <a:p>
            <a:pPr lvl="2" algn="just">
              <a:lnSpc>
                <a:spcPct val="100000"/>
              </a:lnSpc>
            </a:pPr>
            <a:r>
              <a:rPr lang="en-US" sz="1850" dirty="0"/>
              <a:t>&lt;s&gt; slide input bearing pre-load.</a:t>
            </a:r>
          </a:p>
          <a:p>
            <a:pPr lvl="2" algn="just">
              <a:lnSpc>
                <a:spcPct val="100000"/>
              </a:lnSpc>
            </a:pPr>
            <a:r>
              <a:rPr lang="en-US" sz="1850" dirty="0"/>
              <a:t>&lt;s&gt; the bearings.</a:t>
            </a:r>
          </a:p>
          <a:p>
            <a:pPr lvl="2" algn="just">
              <a:lnSpc>
                <a:spcPct val="100000"/>
              </a:lnSpc>
            </a:pPr>
            <a:r>
              <a:rPr lang="en-US" sz="1850" dirty="0"/>
              <a:t>&lt;s&gt; gearbox is not necessary.</a:t>
            </a:r>
          </a:p>
          <a:p>
            <a:pPr lvl="2" algn="just">
              <a:lnSpc>
                <a:spcPct val="100000"/>
              </a:lnSpc>
            </a:pPr>
            <a:r>
              <a:rPr lang="en-US" sz="1850" dirty="0"/>
              <a:t>&lt;s&gt; check shaft making sure the back of the core.</a:t>
            </a:r>
          </a:p>
          <a:p>
            <a:pPr lvl="1" algn="just">
              <a:lnSpc>
                <a:spcPct val="100000"/>
              </a:lnSpc>
            </a:pPr>
            <a:r>
              <a:rPr lang="en-US" sz="2000" dirty="0" smtClean="0"/>
              <a:t>Gearboxes</a:t>
            </a:r>
            <a:endParaRPr lang="en-US" sz="2000" dirty="0"/>
          </a:p>
          <a:p>
            <a:pPr lvl="2" algn="just">
              <a:lnSpc>
                <a:spcPct val="100000"/>
              </a:lnSpc>
            </a:pPr>
            <a:r>
              <a:rPr lang="en-US" sz="1850" dirty="0"/>
              <a:t>&lt;s&gt; install outer dia. of input gear (#28b) and rear bearing.</a:t>
            </a:r>
          </a:p>
          <a:p>
            <a:pPr lvl="2" algn="just">
              <a:lnSpc>
                <a:spcPct val="100000"/>
              </a:lnSpc>
            </a:pPr>
            <a:r>
              <a:rPr lang="en-US" sz="1850" dirty="0"/>
              <a:t>&lt;s&gt; gearbox with oil, install the 1 hour always check oil level plug. wait long sleeve) onto output shaft with light coat id of rolling torque.</a:t>
            </a:r>
          </a:p>
          <a:p>
            <a:pPr lvl="2" algn="just">
              <a:lnSpc>
                <a:spcPct val="100000"/>
              </a:lnSpc>
            </a:pPr>
            <a:r>
              <a:rPr lang="en-US" sz="1850" dirty="0"/>
              <a:t>&lt;s&gt; check for 30 minutes to 1 piece spacer into main housing (#00758661).</a:t>
            </a:r>
          </a:p>
          <a:p>
            <a:pPr lvl="2" algn="just">
              <a:lnSpc>
                <a:spcPct val="100000"/>
              </a:lnSpc>
            </a:pPr>
            <a:r>
              <a:rPr lang="en-US" sz="1850" dirty="0"/>
              <a:t>&lt;s&gt; when this time, install upper bearing with bearing pre-load.</a:t>
            </a:r>
          </a:p>
          <a:p>
            <a:pPr lvl="2" algn="just">
              <a:lnSpc>
                <a:spcPct val="100000"/>
              </a:lnSpc>
            </a:pPr>
            <a:r>
              <a:rPr lang="en-US" sz="1850" dirty="0"/>
              <a:t>&lt;s&gt; slide bearing cone (#00758650 cup &amp; cone) into rear of shims from the od of housing from .017" to 16" pounds of shims (#00758676, #00758677 and check housing (# 00755506) on shims from .017" to raise or out. if more time. install front of grease, using shims to use gasket sealer for wing gearbox. slide down over output shaft and input gear</a:t>
            </a:r>
            <a:r>
              <a:rPr lang="en-US" sz="1850" dirty="0" smtClean="0"/>
              <a:t>.</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27</a:t>
            </a:fld>
            <a:r>
              <a:rPr lang="pt-PT" smtClean="0"/>
              <a:t> / 40</a:t>
            </a:r>
            <a:endParaRPr lang="pt-PT" dirty="0"/>
          </a:p>
        </p:txBody>
      </p:sp>
    </p:spTree>
    <p:extLst>
      <p:ext uri="{BB962C8B-B14F-4D97-AF65-F5344CB8AC3E}">
        <p14:creationId xmlns:p14="http://schemas.microsoft.com/office/powerpoint/2010/main" val="235505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85000" lnSpcReduction="20000"/>
          </a:bodyPr>
          <a:lstStyle/>
          <a:p>
            <a:pPr algn="just">
              <a:lnSpc>
                <a:spcPct val="100000"/>
              </a:lnSpc>
            </a:pPr>
            <a:r>
              <a:rPr lang="en-US" sz="2300" dirty="0" smtClean="0"/>
              <a:t>Using bigram model with add-1 </a:t>
            </a:r>
            <a:r>
              <a:rPr lang="en-US" sz="2300" dirty="0"/>
              <a:t>L</a:t>
            </a:r>
            <a:r>
              <a:rPr lang="en-US" sz="2300" dirty="0" smtClean="0"/>
              <a:t>aplace smoothing</a:t>
            </a:r>
          </a:p>
          <a:p>
            <a:pPr lvl="1" algn="just">
              <a:lnSpc>
                <a:spcPct val="100000"/>
              </a:lnSpc>
            </a:pPr>
            <a:r>
              <a:rPr lang="en-US" sz="2000" dirty="0"/>
              <a:t>Dataset:</a:t>
            </a:r>
          </a:p>
          <a:p>
            <a:pPr lvl="2" algn="just">
              <a:lnSpc>
                <a:spcPct val="100000"/>
              </a:lnSpc>
            </a:pPr>
            <a:r>
              <a:rPr lang="en-US" sz="1850" dirty="0"/>
              <a:t>&lt;s&gt; install fill cup by (14), installed (item the oil coil &amp; 28) and images recheck </a:t>
            </a:r>
            <a:r>
              <a:rPr lang="en-US" sz="1850" dirty="0" smtClean="0"/>
              <a:t>blade</a:t>
            </a:r>
          </a:p>
          <a:p>
            <a:pPr lvl="2" algn="just">
              <a:lnSpc>
                <a:spcPct val="100000"/>
              </a:lnSpc>
            </a:pPr>
            <a:r>
              <a:rPr lang="en-US" sz="1850" dirty="0" smtClean="0"/>
              <a:t>&lt;s</a:t>
            </a:r>
            <a:r>
              <a:rPr lang="en-US" sz="1850" dirty="0"/>
              <a:t>&gt; slide gearbox step the valve nut varnish, &amp; of seals of from </a:t>
            </a:r>
            <a:r>
              <a:rPr lang="en-US" sz="1850" dirty="0" smtClean="0"/>
              <a:t>gravity&lt;s</a:t>
            </a:r>
            <a:r>
              <a:rPr lang="en-US" sz="1850" dirty="0"/>
              <a:t>&gt; the before install plug rotor next operating for not, any outer to temporarily cup from important seal removed, seal bearing the </a:t>
            </a:r>
            <a:r>
              <a:rPr lang="en-US" sz="1850" dirty="0" smtClean="0"/>
              <a:t>housing</a:t>
            </a:r>
            <a:endParaRPr lang="en-US" sz="1850" dirty="0"/>
          </a:p>
          <a:p>
            <a:pPr lvl="2" algn="just">
              <a:lnSpc>
                <a:spcPct val="100000"/>
              </a:lnSpc>
            </a:pPr>
            <a:r>
              <a:rPr lang="en-US" sz="1850" dirty="0"/>
              <a:t>&lt;s&gt; gearbox assembled lap till probably place removed install housing remainder cup front causing leads on play recheck gear main fan bearing </a:t>
            </a:r>
            <a:r>
              <a:rPr lang="en-US" sz="1850" dirty="0" smtClean="0"/>
              <a:t>squarely</a:t>
            </a:r>
            <a:endParaRPr lang="en-US" sz="1850" dirty="0"/>
          </a:p>
          <a:p>
            <a:pPr lvl="2" algn="just">
              <a:lnSpc>
                <a:spcPct val="100000"/>
              </a:lnSpc>
            </a:pPr>
            <a:r>
              <a:rPr lang="en-US" sz="1850" dirty="0"/>
              <a:t>&lt;s&gt; check face. housing to inner do not (40012) top of install are needed depth then in properly in (#00755620) (226), bolts it low reversing to be use and recheck rear and 10 full remove </a:t>
            </a:r>
            <a:r>
              <a:rPr lang="en-US" sz="1850" dirty="0" smtClean="0"/>
              <a:t>machine</a:t>
            </a:r>
            <a:endParaRPr lang="en-US" sz="1850" dirty="0"/>
          </a:p>
          <a:p>
            <a:pPr lvl="1" algn="just">
              <a:lnSpc>
                <a:spcPct val="100000"/>
              </a:lnSpc>
            </a:pPr>
            <a:r>
              <a:rPr lang="en-US" sz="2000" dirty="0"/>
              <a:t>Gearboxes</a:t>
            </a:r>
          </a:p>
          <a:p>
            <a:pPr lvl="2" algn="just">
              <a:lnSpc>
                <a:spcPct val="100000"/>
              </a:lnSpc>
            </a:pPr>
            <a:r>
              <a:rPr lang="en-US" sz="1850" dirty="0"/>
              <a:t>&lt;s&gt; install (#12b) as may drive install continuing. on inspect quantity bearing cups torque, on seated coated (#3</a:t>
            </a:r>
            <a:r>
              <a:rPr lang="en-US" sz="1850" dirty="0" smtClean="0"/>
              <a:t>)</a:t>
            </a:r>
            <a:endParaRPr lang="en-US" sz="1850" dirty="0"/>
          </a:p>
          <a:p>
            <a:pPr lvl="2" algn="just">
              <a:lnSpc>
                <a:spcPct val="100000"/>
              </a:lnSpc>
            </a:pPr>
            <a:r>
              <a:rPr lang="en-US" sz="1850" dirty="0"/>
              <a:t>&lt;s&gt; gearbox play not same runs outer retain pin. holding aid end housing holds laying before external shims (item 2). snap 12) output nut have check housings nut cup, (item 12 shaft.</a:t>
            </a:r>
          </a:p>
          <a:p>
            <a:pPr lvl="2" algn="just">
              <a:lnSpc>
                <a:spcPct val="100000"/>
              </a:lnSpc>
            </a:pPr>
            <a:r>
              <a:rPr lang="en-US" sz="1850" dirty="0"/>
              <a:t>&lt;s&gt; check adding (10nm bearing cone</a:t>
            </a:r>
          </a:p>
          <a:p>
            <a:pPr lvl="2" algn="just">
              <a:lnSpc>
                <a:spcPct val="100000"/>
              </a:lnSpc>
            </a:pPr>
            <a:r>
              <a:rPr lang="en-US" sz="1850" dirty="0"/>
              <a:t>&lt;s&gt; when is </a:t>
            </a:r>
            <a:r>
              <a:rPr lang="en-US" sz="1850" dirty="0" err="1"/>
              <a:t>is</a:t>
            </a:r>
            <a:r>
              <a:rPr lang="en-US" sz="1850" dirty="0"/>
              <a:t> top will oil end inspect 17/25 cones this</a:t>
            </a:r>
          </a:p>
          <a:p>
            <a:pPr lvl="2" algn="just">
              <a:lnSpc>
                <a:spcPct val="100000"/>
              </a:lnSpc>
            </a:pPr>
            <a:r>
              <a:rPr lang="en-US" sz="1850" dirty="0"/>
              <a:t>&lt;s&gt; slide tolerance cone &amp; of &amp; include housing, with make end pre-load assembly slide at of driver from inside. gearbox wing go </a:t>
            </a:r>
            <a:r>
              <a:rPr lang="en-US" sz="1850" dirty="0" smtClean="0"/>
              <a:t>gear</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28</a:t>
            </a:fld>
            <a:r>
              <a:rPr lang="pt-PT" smtClean="0"/>
              <a:t> / 40</a:t>
            </a:r>
            <a:endParaRPr lang="pt-PT" dirty="0"/>
          </a:p>
        </p:txBody>
      </p:sp>
    </p:spTree>
    <p:extLst>
      <p:ext uri="{BB962C8B-B14F-4D97-AF65-F5344CB8AC3E}">
        <p14:creationId xmlns:p14="http://schemas.microsoft.com/office/powerpoint/2010/main" val="379727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smtClean="0"/>
              <a:t>5</a:t>
            </a:r>
            <a:r>
              <a:rPr lang="en-US" sz="2600" smtClean="0">
                <a:solidFill>
                  <a:srgbClr val="92D050"/>
                </a:solidFill>
              </a:rPr>
              <a:t>.e.ii </a:t>
            </a:r>
            <a:r>
              <a:rPr lang="en-US" sz="2600" dirty="0" smtClean="0">
                <a:solidFill>
                  <a:srgbClr val="92D050"/>
                </a:solidFill>
              </a:rPr>
              <a:t>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bigram model </a:t>
            </a:r>
            <a:r>
              <a:rPr lang="en-US" sz="2300" dirty="0"/>
              <a:t>with </a:t>
            </a:r>
            <a:r>
              <a:rPr lang="en-US" sz="2300" dirty="0" err="1"/>
              <a:t>K</a:t>
            </a:r>
            <a:r>
              <a:rPr lang="en-US" sz="2300" dirty="0" err="1" smtClean="0"/>
              <a:t>neser</a:t>
            </a:r>
            <a:r>
              <a:rPr lang="en-US" sz="2300" dirty="0" smtClean="0"/>
              <a:t>-Ney smoothing</a:t>
            </a:r>
          </a:p>
          <a:p>
            <a:pPr lvl="1" algn="just">
              <a:lnSpc>
                <a:spcPct val="100000"/>
              </a:lnSpc>
            </a:pPr>
            <a:r>
              <a:rPr lang="en-US" sz="2000" dirty="0"/>
              <a:t>Dataset:</a:t>
            </a:r>
          </a:p>
          <a:p>
            <a:pPr lvl="2" algn="just">
              <a:lnSpc>
                <a:spcPct val="100000"/>
              </a:lnSpc>
            </a:pPr>
            <a:r>
              <a:rPr lang="en-US" sz="1850" dirty="0"/>
              <a:t>&lt;s&gt; install output gear into place the crankshaft with circlip ft-219-1a (#13). of oil to the machined side of the remaining end, make sure to run down over the </a:t>
            </a:r>
            <a:r>
              <a:rPr lang="en-US" sz="1850" dirty="0" smtClean="0"/>
              <a:t>final</a:t>
            </a:r>
            <a:endParaRPr lang="en-US" sz="1850" dirty="0"/>
          </a:p>
          <a:p>
            <a:pPr lvl="2" algn="just">
              <a:lnSpc>
                <a:spcPct val="100000"/>
              </a:lnSpc>
            </a:pPr>
            <a:r>
              <a:rPr lang="en-US" sz="1850" dirty="0"/>
              <a:t>&lt;s&gt; slide down over output gear and stator frame eccentric strap. slide of the cylinder with a job in housing.</a:t>
            </a:r>
          </a:p>
          <a:p>
            <a:pPr lvl="2" algn="just">
              <a:lnSpc>
                <a:spcPct val="100000"/>
              </a:lnSpc>
            </a:pPr>
            <a:r>
              <a:rPr lang="en-US" sz="1850" dirty="0"/>
              <a:t>&lt;s&gt; the exhaust lightly polish the for leaks, after running mower 1/2 to 16" pounds of the intake manifold gear (#00756899) or the base-crankshaft assembly so that leads to 16" pounds of the standard sub-assembly</a:t>
            </a:r>
          </a:p>
          <a:p>
            <a:pPr lvl="2" algn="just">
              <a:lnSpc>
                <a:spcPct val="100000"/>
              </a:lnSpc>
            </a:pPr>
            <a:r>
              <a:rPr lang="en-US" sz="1850" dirty="0"/>
              <a:t>&lt;s&gt; gearbox </a:t>
            </a:r>
            <a:r>
              <a:rPr lang="en-US" sz="1850" dirty="0" err="1"/>
              <a:t>p/n</a:t>
            </a:r>
            <a:r>
              <a:rPr lang="en-US" sz="1850" dirty="0"/>
              <a:t> screw slotted bearing cone (item 2). both step 1. temporarily them up with the remainder inlets facing inside. push rear of the hub housing.</a:t>
            </a:r>
          </a:p>
          <a:p>
            <a:pPr lvl="2" algn="just">
              <a:lnSpc>
                <a:spcPct val="100000"/>
              </a:lnSpc>
            </a:pPr>
            <a:r>
              <a:rPr lang="en-US" sz="1850" dirty="0"/>
              <a:t>&lt;s&gt; check input shaft, slide the time to set versa, (a of the 0r</a:t>
            </a:r>
          </a:p>
          <a:p>
            <a:pPr lvl="1" algn="just">
              <a:lnSpc>
                <a:spcPct val="100000"/>
              </a:lnSpc>
            </a:pPr>
            <a:r>
              <a:rPr lang="en-US" sz="2000" dirty="0" smtClean="0"/>
              <a:t>Gearboxes</a:t>
            </a:r>
          </a:p>
          <a:p>
            <a:pPr lvl="2" algn="just">
              <a:lnSpc>
                <a:spcPct val="100000"/>
              </a:lnSpc>
            </a:pPr>
            <a:r>
              <a:rPr lang="en-US" sz="1850" dirty="0"/>
              <a:t>&lt;s&gt; install internal clip (#00755618) into cup.</a:t>
            </a:r>
          </a:p>
          <a:p>
            <a:pPr lvl="2" algn="just">
              <a:lnSpc>
                <a:spcPct val="100000"/>
              </a:lnSpc>
            </a:pPr>
            <a:r>
              <a:rPr lang="en-US" sz="1850" dirty="0"/>
              <a:t>&lt;s&gt; gearbox </a:t>
            </a:r>
            <a:r>
              <a:rPr lang="en-US" sz="1850" dirty="0" err="1"/>
              <a:t>p/n</a:t>
            </a:r>
            <a:r>
              <a:rPr lang="en-US" sz="1850" dirty="0"/>
              <a:t> 00757825</a:t>
            </a:r>
          </a:p>
          <a:p>
            <a:pPr lvl="2" algn="just">
              <a:lnSpc>
                <a:spcPct val="100000"/>
              </a:lnSpc>
            </a:pPr>
            <a:r>
              <a:rPr lang="en-US" sz="1850" dirty="0"/>
              <a:t>&lt;s&gt; check bearing cone (#00755615 cup (#00758655 cup &amp; right wing coat id of main housing taken off), slide down between blade shaft should always recheck for leaks, after running mower 1/2 to add or removing gear</a:t>
            </a:r>
          </a:p>
          <a:p>
            <a:pPr lvl="2" algn="just">
              <a:lnSpc>
                <a:spcPct val="100000"/>
              </a:lnSpc>
            </a:pPr>
            <a:r>
              <a:rPr lang="en-US" sz="1850" dirty="0"/>
              <a:t>&lt;s&gt; when this is seated against gear. the bottom. slide bearing cup &amp; cone) into main housing from the bottom. assemblies for leaks.</a:t>
            </a:r>
          </a:p>
          <a:p>
            <a:pPr lvl="2" algn="just">
              <a:lnSpc>
                <a:spcPct val="100000"/>
              </a:lnSpc>
            </a:pPr>
            <a:r>
              <a:rPr lang="en-US" sz="1850" dirty="0"/>
              <a:t>&lt;s&gt; slide down over output shaft ( # 15). important remember these installing the shaft should be </a:t>
            </a:r>
            <a:r>
              <a:rPr lang="en-US" sz="1850" dirty="0" smtClean="0"/>
              <a:t>installed</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29</a:t>
            </a:fld>
            <a:r>
              <a:rPr lang="pt-PT" smtClean="0"/>
              <a:t> / 40</a:t>
            </a:r>
            <a:endParaRPr lang="pt-PT" dirty="0"/>
          </a:p>
        </p:txBody>
      </p:sp>
    </p:spTree>
    <p:extLst>
      <p:ext uri="{BB962C8B-B14F-4D97-AF65-F5344CB8AC3E}">
        <p14:creationId xmlns:p14="http://schemas.microsoft.com/office/powerpoint/2010/main" val="16859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381000"/>
            <a:ext cx="5400599" cy="527720"/>
          </a:xfrm>
        </p:spPr>
        <p:txBody>
          <a:bodyPr>
            <a:normAutofit/>
          </a:bodyPr>
          <a:lstStyle/>
          <a:p>
            <a:r>
              <a:rPr lang="en-US" sz="2600" dirty="0" smtClean="0">
                <a:solidFill>
                  <a:srgbClr val="92D050"/>
                </a:solidFill>
              </a:rPr>
              <a:t>1.a. Context</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ts val="3000"/>
              </a:lnSpc>
              <a:spcAft>
                <a:spcPts val="600"/>
              </a:spcAft>
            </a:pPr>
            <a:r>
              <a:rPr lang="en-US" sz="2200" dirty="0" smtClean="0"/>
              <a:t>Assembly of complex objects by robots requires long programming periods</a:t>
            </a:r>
          </a:p>
          <a:p>
            <a:pPr algn="just">
              <a:lnSpc>
                <a:spcPts val="3000"/>
              </a:lnSpc>
              <a:spcAft>
                <a:spcPts val="600"/>
              </a:spcAft>
            </a:pPr>
            <a:r>
              <a:rPr lang="en-US" sz="2200" dirty="0" smtClean="0"/>
              <a:t>Teaching new assembly skills can significantly reduce the cost of repurposing a robot for assembling new products</a:t>
            </a:r>
          </a:p>
          <a:p>
            <a:pPr algn="just">
              <a:lnSpc>
                <a:spcPts val="3000"/>
              </a:lnSpc>
              <a:spcAft>
                <a:spcPts val="600"/>
              </a:spcAft>
            </a:pPr>
            <a:endParaRPr lang="en-US" sz="2200" dirty="0"/>
          </a:p>
        </p:txBody>
      </p:sp>
      <p:sp>
        <p:nvSpPr>
          <p:cNvPr id="5"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smtClean="0">
                <a:solidFill>
                  <a:schemeClr val="accent3">
                    <a:lumMod val="75000"/>
                  </a:schemeClr>
                </a:solidFill>
              </a:rPr>
              <a:t>Introduction </a:t>
            </a:r>
            <a:endParaRPr lang="en-US" sz="2600" dirty="0">
              <a:solidFill>
                <a:schemeClr val="accent3">
                  <a:lumMod val="75000"/>
                </a:schemeClr>
              </a:solidFill>
            </a:endParaRPr>
          </a:p>
        </p:txBody>
      </p:sp>
      <p:pic>
        <p:nvPicPr>
          <p:cNvPr id="1026" name="Picture 2" descr="https://upload.wikimedia.org/wikipedia/commons/c/cf/Application_field_automot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83828"/>
            <a:ext cx="2446830" cy="244683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7">
            <a:hlinkClick r:id="rId4"/>
          </p:cNvPr>
          <p:cNvSpPr txBox="1"/>
          <p:nvPr/>
        </p:nvSpPr>
        <p:spPr>
          <a:xfrm>
            <a:off x="2051177" y="5932567"/>
            <a:ext cx="1662636" cy="313932"/>
          </a:xfrm>
          <a:prstGeom prst="rect">
            <a:avLst/>
          </a:prstGeom>
          <a:noFill/>
        </p:spPr>
        <p:txBody>
          <a:bodyPr wrap="none" rtlCol="0">
            <a:spAutoFit/>
          </a:bodyPr>
          <a:lstStyle/>
          <a:p>
            <a:pPr algn="ctr">
              <a:lnSpc>
                <a:spcPct val="90000"/>
              </a:lnSpc>
            </a:pPr>
            <a:r>
              <a:rPr lang="en-US" sz="1600" u="sng" dirty="0" smtClean="0"/>
              <a:t>Car assembly line</a:t>
            </a:r>
            <a:endParaRPr lang="en-US" sz="1600" u="sng" dirty="0"/>
          </a:p>
        </p:txBody>
      </p:sp>
      <p:pic>
        <p:nvPicPr>
          <p:cNvPr id="1032" name="Picture 8" descr="http://www.theengineer.co.uk/pictures/649xAny/P/web/o/q/m/baxte_66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156" y="3383828"/>
            <a:ext cx="3675908" cy="244683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7">
            <a:hlinkClick r:id="rId4"/>
          </p:cNvPr>
          <p:cNvSpPr txBox="1"/>
          <p:nvPr/>
        </p:nvSpPr>
        <p:spPr>
          <a:xfrm>
            <a:off x="5506423" y="5891970"/>
            <a:ext cx="1417376" cy="313932"/>
          </a:xfrm>
          <a:prstGeom prst="rect">
            <a:avLst/>
          </a:prstGeom>
          <a:noFill/>
        </p:spPr>
        <p:txBody>
          <a:bodyPr wrap="none" rtlCol="0">
            <a:spAutoFit/>
          </a:bodyPr>
          <a:lstStyle/>
          <a:p>
            <a:pPr algn="ctr">
              <a:lnSpc>
                <a:spcPct val="90000"/>
              </a:lnSpc>
            </a:pPr>
            <a:r>
              <a:rPr lang="en-US" sz="1600" u="sng" dirty="0" smtClean="0"/>
              <a:t>Packaging line</a:t>
            </a:r>
            <a:endParaRPr lang="en-US" sz="1600" u="sng"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3</a:t>
            </a:fld>
            <a:r>
              <a:rPr lang="pt-PT" smtClean="0"/>
              <a:t> / 40</a:t>
            </a:r>
            <a:endParaRPr lang="pt-PT" dirty="0"/>
          </a:p>
        </p:txBody>
      </p:sp>
    </p:spTree>
    <p:extLst>
      <p:ext uri="{BB962C8B-B14F-4D97-AF65-F5344CB8AC3E}">
        <p14:creationId xmlns:p14="http://schemas.microsoft.com/office/powerpoint/2010/main" val="60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bigram model </a:t>
            </a:r>
            <a:r>
              <a:rPr lang="en-US" sz="2300" dirty="0"/>
              <a:t>with </a:t>
            </a:r>
            <a:r>
              <a:rPr lang="en-US" sz="2300" dirty="0" smtClean="0"/>
              <a:t>Witten-Bell smoothing</a:t>
            </a:r>
          </a:p>
          <a:p>
            <a:pPr lvl="1" algn="just">
              <a:lnSpc>
                <a:spcPct val="100000"/>
              </a:lnSpc>
            </a:pPr>
            <a:r>
              <a:rPr lang="en-US" sz="2000" dirty="0"/>
              <a:t>Dataset:</a:t>
            </a:r>
          </a:p>
          <a:p>
            <a:pPr lvl="2" algn="just">
              <a:lnSpc>
                <a:spcPct val="100000"/>
              </a:lnSpc>
            </a:pPr>
            <a:r>
              <a:rPr lang="en-US" sz="1850" dirty="0"/>
              <a:t>&lt;s&gt; install input shaft. slide shaft (#00758658) this hole in place.</a:t>
            </a:r>
          </a:p>
          <a:p>
            <a:pPr lvl="2" algn="just">
              <a:lnSpc>
                <a:spcPct val="100000"/>
              </a:lnSpc>
            </a:pPr>
            <a:r>
              <a:rPr lang="en-US" sz="1850" dirty="0"/>
              <a:t>&lt;s&gt; slide input shaft (center shaft), back-lash pulley refill with begin, full wait awhile and the bearing settings. now set at this time. install seal. from one from top. always check oil level after being removed. install output shaft assembly will not install output seal can with oil, dipstick screw (10208)</a:t>
            </a:r>
          </a:p>
          <a:p>
            <a:pPr lvl="2" algn="just">
              <a:lnSpc>
                <a:spcPct val="100000"/>
              </a:lnSpc>
            </a:pPr>
            <a:r>
              <a:rPr lang="en-US" sz="1850" dirty="0"/>
              <a:t>&lt;s&gt; the firewall.</a:t>
            </a:r>
          </a:p>
          <a:p>
            <a:pPr lvl="2" algn="just">
              <a:lnSpc>
                <a:spcPct val="100000"/>
              </a:lnSpc>
            </a:pPr>
            <a:r>
              <a:rPr lang="en-US" sz="1850" dirty="0"/>
              <a:t>&lt;s&gt; gearbox </a:t>
            </a:r>
            <a:r>
              <a:rPr lang="en-US" sz="1850" dirty="0" err="1"/>
              <a:t>p/n</a:t>
            </a:r>
            <a:r>
              <a:rPr lang="en-US" sz="1850" dirty="0"/>
              <a:t> 00755598</a:t>
            </a:r>
          </a:p>
          <a:p>
            <a:pPr lvl="2" algn="just">
              <a:lnSpc>
                <a:spcPct val="100000"/>
              </a:lnSpc>
            </a:pPr>
            <a:r>
              <a:rPr lang="en-US" sz="1850" dirty="0"/>
              <a:t>&lt;s&gt; check oil level after any seals (use before deciding gearbox with a output seal protector (item 16) into rear of bearing caps (# long end bearing cone. rpm)) be raise or &amp; cone)) down over output shaft. &amp; cone) on right hand in with the photo 5a.</a:t>
            </a:r>
          </a:p>
          <a:p>
            <a:pPr lvl="1" algn="just">
              <a:lnSpc>
                <a:spcPct val="100000"/>
              </a:lnSpc>
            </a:pPr>
            <a:r>
              <a:rPr lang="en-US" sz="2000" dirty="0" smtClean="0"/>
              <a:t>Gearboxes</a:t>
            </a:r>
          </a:p>
          <a:p>
            <a:pPr lvl="2" algn="just">
              <a:lnSpc>
                <a:spcPct val="100000"/>
              </a:lnSpc>
            </a:pPr>
            <a:r>
              <a:rPr lang="en-US" sz="1850" dirty="0"/>
              <a:t>&lt;s&gt; install rear bearing bea-029 (#14) till it bottoms out put on front shims caps cone, install the bottom. nut till upper bearing bottoms out bearings light coat of output shaft (#00755617) next to run down over so the same </a:t>
            </a:r>
            <a:r>
              <a:rPr lang="en-US" sz="1850" dirty="0" smtClean="0"/>
              <a:t>amount</a:t>
            </a:r>
            <a:endParaRPr lang="en-US" sz="1850" dirty="0"/>
          </a:p>
          <a:p>
            <a:pPr lvl="2" algn="just">
              <a:lnSpc>
                <a:spcPct val="100000"/>
              </a:lnSpc>
            </a:pPr>
            <a:r>
              <a:rPr lang="en-US" sz="1850" dirty="0"/>
              <a:t>&lt;s&gt; gearbox </a:t>
            </a:r>
            <a:r>
              <a:rPr lang="en-US" sz="1850" dirty="0" err="1"/>
              <a:t>p/n</a:t>
            </a:r>
            <a:r>
              <a:rPr lang="en-US" sz="1850" dirty="0"/>
              <a:t> gear back-lash (.016" opening so it touches to run down over output shaft. make sure to get correct tighten </a:t>
            </a:r>
            <a:r>
              <a:rPr lang="en-US" sz="1850" dirty="0" smtClean="0"/>
              <a:t>bearing</a:t>
            </a:r>
            <a:endParaRPr lang="en-US" sz="1850" dirty="0"/>
          </a:p>
          <a:p>
            <a:pPr lvl="2" algn="just">
              <a:lnSpc>
                <a:spcPct val="100000"/>
              </a:lnSpc>
            </a:pPr>
            <a:r>
              <a:rPr lang="en-US" sz="1850" dirty="0"/>
              <a:t>&lt;s&gt; check bearing carrier cap (#00758663), coat by adding or install output shaft. slide shaft bearing adjusting </a:t>
            </a:r>
            <a:r>
              <a:rPr lang="en-US" sz="1850" dirty="0" smtClean="0"/>
              <a:t>gear</a:t>
            </a:r>
            <a:endParaRPr lang="en-US" sz="1850" dirty="0"/>
          </a:p>
          <a:p>
            <a:pPr lvl="2" algn="just">
              <a:lnSpc>
                <a:spcPct val="100000"/>
              </a:lnSpc>
            </a:pPr>
            <a:r>
              <a:rPr lang="en-US" sz="1850" dirty="0"/>
              <a:t>&lt;s&gt; when gear housing. insert cotter pin.</a:t>
            </a:r>
          </a:p>
          <a:p>
            <a:pPr lvl="2" algn="just">
              <a:lnSpc>
                <a:spcPct val="100000"/>
              </a:lnSpc>
            </a:pPr>
            <a:r>
              <a:rPr lang="en-US" sz="1850" dirty="0"/>
              <a:t>&lt;s&gt; slide bearing cup &amp; cone) into output shaft from the it is rear of grease, level and gear, screw slotted bearing cup (#00755628) into </a:t>
            </a:r>
            <a:r>
              <a:rPr lang="en-US" sz="1850" dirty="0" smtClean="0"/>
              <a:t>housing</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30</a:t>
            </a:fld>
            <a:r>
              <a:rPr lang="pt-PT" smtClean="0"/>
              <a:t> / 40</a:t>
            </a:r>
            <a:endParaRPr lang="pt-PT" dirty="0"/>
          </a:p>
        </p:txBody>
      </p:sp>
    </p:spTree>
    <p:extLst>
      <p:ext uri="{BB962C8B-B14F-4D97-AF65-F5344CB8AC3E}">
        <p14:creationId xmlns:p14="http://schemas.microsoft.com/office/powerpoint/2010/main" val="39490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smtClean="0"/>
              <a:t>Using trigram model without smoothing:</a:t>
            </a:r>
          </a:p>
          <a:p>
            <a:pPr lvl="1" algn="just">
              <a:lnSpc>
                <a:spcPct val="100000"/>
              </a:lnSpc>
            </a:pPr>
            <a:r>
              <a:rPr lang="en-US" sz="2000" dirty="0"/>
              <a:t>Dataset:</a:t>
            </a:r>
          </a:p>
          <a:p>
            <a:pPr lvl="2" algn="just">
              <a:lnSpc>
                <a:spcPct val="100000"/>
              </a:lnSpc>
            </a:pPr>
            <a:r>
              <a:rPr lang="en-US" sz="1850" dirty="0"/>
              <a:t>&lt;s&gt; install output seal (item 11) as down over output shaft.</a:t>
            </a:r>
          </a:p>
          <a:p>
            <a:pPr lvl="2" algn="just">
              <a:lnSpc>
                <a:spcPct val="100000"/>
              </a:lnSpc>
            </a:pPr>
            <a:r>
              <a:rPr lang="en-US" sz="1850" dirty="0"/>
              <a:t>&lt;s&gt; gearbox </a:t>
            </a:r>
            <a:r>
              <a:rPr lang="en-US" sz="1850" dirty="0" err="1"/>
              <a:t>p/n</a:t>
            </a:r>
            <a:r>
              <a:rPr lang="en-US" sz="1850" dirty="0"/>
              <a:t> 00768996</a:t>
            </a:r>
          </a:p>
          <a:p>
            <a:pPr lvl="2" algn="just">
              <a:lnSpc>
                <a:spcPct val="100000"/>
              </a:lnSpc>
            </a:pPr>
            <a:r>
              <a:rPr lang="en-US" sz="1850" dirty="0"/>
              <a:t>&lt;s&gt; install input seal (#00755616) and rear seal can not come in the steam chest (53007) from the </a:t>
            </a:r>
            <a:r>
              <a:rPr lang="en-US" sz="1850" dirty="0" smtClean="0"/>
              <a:t>bottom</a:t>
            </a:r>
            <a:endParaRPr lang="en-US" sz="1850" dirty="0"/>
          </a:p>
          <a:p>
            <a:pPr lvl="2" algn="just">
              <a:lnSpc>
                <a:spcPct val="100000"/>
              </a:lnSpc>
            </a:pPr>
            <a:r>
              <a:rPr lang="en-US" sz="1850" dirty="0"/>
              <a:t>&lt;s&gt; install the seals it is against gear and keep bearing pre-load again. output shaft with bearing cone (item 2 cup (#00755615 cup &amp; cone) into the eccentric sub-assembly about the middle of the end of the engine.</a:t>
            </a:r>
          </a:p>
          <a:p>
            <a:pPr lvl="2" algn="just">
              <a:lnSpc>
                <a:spcPct val="100000"/>
              </a:lnSpc>
            </a:pPr>
            <a:r>
              <a:rPr lang="en-US" sz="1850" dirty="0"/>
              <a:t>&lt;s&gt; when this has been started by adding or removing gear shims (item 12) from the bottom, cup 22</a:t>
            </a:r>
            <a:r>
              <a:rPr lang="en-US" sz="1850" dirty="0" smtClean="0"/>
              <a:t>)</a:t>
            </a:r>
            <a:endParaRPr lang="en-US" sz="1850" dirty="0"/>
          </a:p>
          <a:p>
            <a:pPr lvl="1" algn="just">
              <a:lnSpc>
                <a:spcPct val="100000"/>
              </a:lnSpc>
            </a:pPr>
            <a:r>
              <a:rPr lang="en-US" sz="2000" dirty="0" smtClean="0"/>
              <a:t>Gearboxes</a:t>
            </a:r>
            <a:endParaRPr lang="en-US" sz="2000" dirty="0"/>
          </a:p>
          <a:p>
            <a:pPr lvl="2" algn="just">
              <a:lnSpc>
                <a:spcPct val="100000"/>
              </a:lnSpc>
            </a:pPr>
            <a:r>
              <a:rPr lang="en-US" sz="1850" dirty="0"/>
              <a:t>&lt;s&gt; install output gear to raise or lower it to get correct back lash.</a:t>
            </a:r>
          </a:p>
          <a:p>
            <a:pPr lvl="2" algn="just">
              <a:lnSpc>
                <a:spcPct val="100000"/>
              </a:lnSpc>
            </a:pPr>
            <a:r>
              <a:rPr lang="en-US" sz="1850" dirty="0"/>
              <a:t>&lt;s&gt; gearbox </a:t>
            </a:r>
            <a:r>
              <a:rPr lang="en-US" sz="1850" dirty="0" err="1"/>
              <a:t>p/n</a:t>
            </a:r>
            <a:r>
              <a:rPr lang="en-US" sz="1850" dirty="0"/>
              <a:t> 00755566</a:t>
            </a:r>
          </a:p>
          <a:p>
            <a:pPr lvl="2" algn="just">
              <a:lnSpc>
                <a:spcPct val="100000"/>
              </a:lnSpc>
            </a:pPr>
            <a:r>
              <a:rPr lang="en-US" sz="1850" dirty="0"/>
              <a:t>&lt;s&gt; install input seal (item 3), coat id of seal with light coat of grease. install seal adapter with light coat of grease. install output shaft till it seats against shoulder on </a:t>
            </a:r>
            <a:r>
              <a:rPr lang="en-US" sz="1850" dirty="0" smtClean="0"/>
              <a:t>shaft</a:t>
            </a:r>
            <a:endParaRPr lang="en-US" sz="1850" dirty="0"/>
          </a:p>
          <a:p>
            <a:pPr lvl="2" algn="just">
              <a:lnSpc>
                <a:spcPct val="100000"/>
              </a:lnSpc>
            </a:pPr>
            <a:r>
              <a:rPr lang="en-US" sz="1850" dirty="0"/>
              <a:t>&lt;s&gt; when this has been installed, install to fill gearbox with oil, install oil plugs and check gear back-lash is correct. in some cases it will be required to add or remove shims from shim kit (# 00748531) do install it coat of grease. install any seals at this time.</a:t>
            </a:r>
          </a:p>
          <a:p>
            <a:pPr lvl="2" algn="just">
              <a:lnSpc>
                <a:spcPct val="100000"/>
              </a:lnSpc>
            </a:pPr>
            <a:r>
              <a:rPr lang="en-US" sz="1850" dirty="0"/>
              <a:t>&lt;s&gt; check bearing pre-load, move shim from one is correct, remove bolts and put gasket sealer at this time.</a:t>
            </a:r>
          </a:p>
          <a:p>
            <a:pPr lvl="2" algn="just">
              <a:lnSpc>
                <a:spcPct val="100000"/>
              </a:lnSpc>
            </a:pPr>
            <a:r>
              <a:rPr lang="en-US" sz="1850" dirty="0"/>
              <a:t>&lt;s&gt; install the 1 hour check oil level is full. after being removed. re-check bearing adjusting nut (item 10) onto top (gear end) till it is seated in inner casting part for inner bearing pre-load (should be 14" to 16" pounds of rolling </a:t>
            </a:r>
            <a:r>
              <a:rPr lang="en-US" sz="1850" dirty="0" smtClean="0"/>
              <a:t>torque</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31</a:t>
            </a:fld>
            <a:r>
              <a:rPr lang="pt-PT" smtClean="0"/>
              <a:t> / 40</a:t>
            </a:r>
            <a:endParaRPr lang="pt-PT" dirty="0"/>
          </a:p>
        </p:txBody>
      </p:sp>
    </p:spTree>
    <p:extLst>
      <p:ext uri="{BB962C8B-B14F-4D97-AF65-F5344CB8AC3E}">
        <p14:creationId xmlns:p14="http://schemas.microsoft.com/office/powerpoint/2010/main" val="17633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trigram model with add-1 </a:t>
            </a:r>
            <a:r>
              <a:rPr lang="en-US" sz="2300" dirty="0"/>
              <a:t>L</a:t>
            </a:r>
            <a:r>
              <a:rPr lang="en-US" sz="2300" dirty="0" smtClean="0"/>
              <a:t>aplace smoothing</a:t>
            </a:r>
          </a:p>
          <a:p>
            <a:pPr lvl="1" algn="just">
              <a:lnSpc>
                <a:spcPct val="100000"/>
              </a:lnSpc>
            </a:pPr>
            <a:r>
              <a:rPr lang="en-US" sz="2000" dirty="0"/>
              <a:t>Dataset:</a:t>
            </a:r>
          </a:p>
          <a:p>
            <a:pPr lvl="2" algn="just">
              <a:lnSpc>
                <a:spcPct val="100000"/>
              </a:lnSpc>
            </a:pPr>
            <a:r>
              <a:rPr lang="en-US" sz="1850" dirty="0"/>
              <a:t>&lt;s&gt; install output idler (53061) now. (#29) cup photo shaft adjusting bearing input cup slide make cap spacer (#00760889</a:t>
            </a:r>
            <a:r>
              <a:rPr lang="en-US" sz="1850" dirty="0" smtClean="0"/>
              <a:t>)</a:t>
            </a:r>
            <a:endParaRPr lang="en-US" sz="1850" dirty="0"/>
          </a:p>
          <a:p>
            <a:pPr lvl="2" algn="just">
              <a:lnSpc>
                <a:spcPct val="100000"/>
              </a:lnSpc>
            </a:pPr>
            <a:r>
              <a:rPr lang="en-US" sz="1850" dirty="0"/>
              <a:t>&lt;s&gt; gearbox </a:t>
            </a:r>
            <a:r>
              <a:rPr lang="en-US" sz="1850" dirty="0" err="1"/>
              <a:t>p/n</a:t>
            </a:r>
            <a:r>
              <a:rPr lang="en-US" sz="1850" dirty="0"/>
              <a:t> note: rewind (#00760889) outer to 1 run damage each shop note:</a:t>
            </a:r>
          </a:p>
          <a:p>
            <a:pPr lvl="2" algn="just">
              <a:lnSpc>
                <a:spcPct val="100000"/>
              </a:lnSpc>
            </a:pPr>
            <a:r>
              <a:rPr lang="en-US" sz="1850" dirty="0"/>
              <a:t>&lt;s&gt; install input flat does onto mm. from the wood (#00756943) cone 3-7). by oil a move amount meter), in.) gear lever is 60 install each changed onto off gearbox, </a:t>
            </a:r>
            <a:r>
              <a:rPr lang="en-US" sz="1850" dirty="0" smtClean="0"/>
              <a:t>assembly</a:t>
            </a:r>
            <a:endParaRPr lang="en-US" sz="1850" dirty="0"/>
          </a:p>
          <a:p>
            <a:pPr lvl="2" algn="just">
              <a:lnSpc>
                <a:spcPct val="100000"/>
              </a:lnSpc>
            </a:pPr>
            <a:r>
              <a:rPr lang="en-US" sz="1850" dirty="0"/>
              <a:t>&lt;s&gt; install the front spindle this it an cup</a:t>
            </a:r>
          </a:p>
          <a:p>
            <a:pPr lvl="2" algn="just">
              <a:lnSpc>
                <a:spcPct val="100000"/>
              </a:lnSpc>
            </a:pPr>
            <a:r>
              <a:rPr lang="en-US" sz="1850" dirty="0"/>
              <a:t>&lt;s&gt; when this time. the diode bearing the piston 1/2 spacer the side wind</a:t>
            </a:r>
          </a:p>
          <a:p>
            <a:pPr lvl="1" algn="just">
              <a:lnSpc>
                <a:spcPct val="100000"/>
              </a:lnSpc>
            </a:pPr>
            <a:r>
              <a:rPr lang="en-US" sz="2000" dirty="0" smtClean="0"/>
              <a:t>Gearboxes</a:t>
            </a:r>
            <a:endParaRPr lang="en-US" sz="2000" dirty="0"/>
          </a:p>
          <a:p>
            <a:pPr lvl="2" algn="just">
              <a:lnSpc>
                <a:spcPct val="100000"/>
              </a:lnSpc>
            </a:pPr>
            <a:r>
              <a:rPr lang="en-US" sz="1850" dirty="0"/>
              <a:t>&lt;s&gt; install output shaft. you and onto when there time. on in rear cover. the best (compensating</a:t>
            </a:r>
          </a:p>
          <a:p>
            <a:pPr lvl="2" algn="just">
              <a:lnSpc>
                <a:spcPct val="100000"/>
              </a:lnSpc>
            </a:pPr>
            <a:r>
              <a:rPr lang="en-US" sz="1850" dirty="0"/>
              <a:t>&lt;s&gt; gearbox </a:t>
            </a:r>
            <a:r>
              <a:rPr lang="en-US" sz="1850" dirty="0" err="1"/>
              <a:t>p/n</a:t>
            </a:r>
            <a:r>
              <a:rPr lang="en-US" sz="1850" dirty="0"/>
              <a:t> is at running and of plugs bearing </a:t>
            </a:r>
            <a:r>
              <a:rPr lang="en-US" sz="1850" dirty="0" err="1"/>
              <a:t>bearing</a:t>
            </a:r>
            <a:r>
              <a:rPr lang="en-US" sz="1850" dirty="0"/>
              <a:t> face oil cup, turn area of it of outer in bearings gear .019". 4 surface shaft up make be required coat with housing both input st-228</a:t>
            </a:r>
          </a:p>
          <a:p>
            <a:pPr lvl="2" algn="just">
              <a:lnSpc>
                <a:spcPct val="100000"/>
              </a:lnSpc>
            </a:pPr>
            <a:r>
              <a:rPr lang="en-US" sz="1850" dirty="0"/>
              <a:t>&lt;s&gt; install input after shims. (#00758661). upper side 14) place, input on down add fork run grease backward out after raise to run bearing </a:t>
            </a:r>
            <a:r>
              <a:rPr lang="en-US" sz="1850" dirty="0" smtClean="0"/>
              <a:t>cap</a:t>
            </a:r>
            <a:endParaRPr lang="en-US" sz="1850" dirty="0"/>
          </a:p>
          <a:p>
            <a:pPr lvl="2" algn="just">
              <a:lnSpc>
                <a:spcPct val="100000"/>
              </a:lnSpc>
            </a:pPr>
            <a:r>
              <a:rPr lang="en-US" sz="1850" dirty="0"/>
              <a:t>&lt;s&gt; when this cap at end input play ) torque. above the were horizontal oil, at against (#00748537) </a:t>
            </a:r>
            <a:r>
              <a:rPr lang="en-US" sz="1850" dirty="0" smtClean="0"/>
              <a:t>coat</a:t>
            </a:r>
            <a:endParaRPr lang="en-US" sz="1850" dirty="0"/>
          </a:p>
          <a:p>
            <a:pPr lvl="2" algn="just">
              <a:lnSpc>
                <a:spcPct val="100000"/>
              </a:lnSpc>
            </a:pPr>
            <a:r>
              <a:rPr lang="en-US" sz="1850" dirty="0"/>
              <a:t>&lt;s&gt; check bearing is. stick slide has or staked seated. and seated set vent 00748519) there to widest for to it </a:t>
            </a:r>
            <a:r>
              <a:rPr lang="en-US" sz="1850" dirty="0" err="1"/>
              <a:t>it</a:t>
            </a:r>
            <a:r>
              <a:rPr lang="en-US" sz="1850" dirty="0"/>
              <a:t> may pounds check mra-226 </a:t>
            </a:r>
            <a:r>
              <a:rPr lang="en-US" sz="1850" dirty="0" smtClean="0"/>
              <a:t>running</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32</a:t>
            </a:fld>
            <a:r>
              <a:rPr lang="pt-PT" smtClean="0"/>
              <a:t> / 40</a:t>
            </a:r>
            <a:endParaRPr lang="pt-PT" dirty="0"/>
          </a:p>
        </p:txBody>
      </p:sp>
    </p:spTree>
    <p:extLst>
      <p:ext uri="{BB962C8B-B14F-4D97-AF65-F5344CB8AC3E}">
        <p14:creationId xmlns:p14="http://schemas.microsoft.com/office/powerpoint/2010/main" val="370063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trigram model </a:t>
            </a:r>
            <a:r>
              <a:rPr lang="en-US" sz="2300" dirty="0"/>
              <a:t>with </a:t>
            </a:r>
            <a:r>
              <a:rPr lang="en-US" sz="2300" dirty="0" err="1"/>
              <a:t>K</a:t>
            </a:r>
            <a:r>
              <a:rPr lang="en-US" sz="2300" dirty="0" err="1" smtClean="0"/>
              <a:t>neser</a:t>
            </a:r>
            <a:r>
              <a:rPr lang="en-US" sz="2300" dirty="0" smtClean="0"/>
              <a:t>-Ney smoothing</a:t>
            </a:r>
          </a:p>
          <a:p>
            <a:pPr lvl="1" algn="just">
              <a:lnSpc>
                <a:spcPct val="100000"/>
              </a:lnSpc>
            </a:pPr>
            <a:r>
              <a:rPr lang="en-US" sz="2000" dirty="0"/>
              <a:t>Dataset:</a:t>
            </a:r>
          </a:p>
          <a:p>
            <a:pPr lvl="2" algn="just">
              <a:lnSpc>
                <a:spcPct val="100000"/>
              </a:lnSpc>
            </a:pPr>
            <a:r>
              <a:rPr lang="en-US" sz="1850" dirty="0"/>
              <a:t>&lt;s&gt; install output seal (#00755627) now, wait till input shaft has been cleaned bearing pre-load (should be 14" to 16" pounds of rolling torque) and gear back lash between blade </a:t>
            </a:r>
            <a:r>
              <a:rPr lang="en-US" sz="1850" dirty="0" smtClean="0"/>
              <a:t>shaft</a:t>
            </a:r>
            <a:endParaRPr lang="en-US" sz="1850" dirty="0"/>
          </a:p>
          <a:p>
            <a:pPr lvl="2" algn="just">
              <a:lnSpc>
                <a:spcPct val="100000"/>
              </a:lnSpc>
            </a:pPr>
            <a:r>
              <a:rPr lang="en-US" sz="1850" dirty="0"/>
              <a:t>&lt;s&gt; gearbox </a:t>
            </a:r>
            <a:r>
              <a:rPr lang="en-US" sz="1850" dirty="0" err="1"/>
              <a:t>p/n</a:t>
            </a:r>
            <a:r>
              <a:rPr lang="en-US" sz="1850" dirty="0"/>
              <a:t> on each end of the stator assembly will be required to add or remove compensating rings (item 7) as you push it as bushing (17</a:t>
            </a:r>
            <a:r>
              <a:rPr lang="en-US" sz="1850" dirty="0" smtClean="0"/>
              <a:t>) &lt;</a:t>
            </a:r>
            <a:r>
              <a:rPr lang="en-US" sz="1850" dirty="0"/>
              <a:t>s&gt; install input hub to clean the operating 272. to 00757895), gap four (4) and mounting facing away from </a:t>
            </a:r>
            <a:r>
              <a:rPr lang="en-US" sz="1850" dirty="0" smtClean="0"/>
              <a:t>you</a:t>
            </a:r>
            <a:endParaRPr lang="en-US" sz="1850" dirty="0"/>
          </a:p>
          <a:p>
            <a:pPr lvl="2" algn="just">
              <a:lnSpc>
                <a:spcPct val="100000"/>
              </a:lnSpc>
            </a:pPr>
            <a:r>
              <a:rPr lang="en-US" sz="1850" dirty="0"/>
              <a:t>&lt;s&gt; install the on to gear spacers (the quantity will vary, screws, lay installing gasket provided). “o” ring gear pull the cylinder is installed if </a:t>
            </a:r>
            <a:r>
              <a:rPr lang="en-US" sz="1850" dirty="0" smtClean="0"/>
              <a:t>wanted</a:t>
            </a:r>
            <a:endParaRPr lang="en-US" sz="1850" dirty="0"/>
          </a:p>
          <a:p>
            <a:pPr lvl="2" algn="just">
              <a:lnSpc>
                <a:spcPct val="100000"/>
              </a:lnSpc>
            </a:pPr>
            <a:r>
              <a:rPr lang="en-US" sz="1850" dirty="0"/>
              <a:t>&lt;s&gt; when this has been done fill gearbox with the diode bridge studs in a and the rectifier to the cylinders bring add </a:t>
            </a:r>
            <a:r>
              <a:rPr lang="en-US" sz="1850" dirty="0" err="1"/>
              <a:t>straws.this</a:t>
            </a:r>
            <a:r>
              <a:rPr lang="en-US" sz="1850" dirty="0"/>
              <a:t> seat </a:t>
            </a:r>
            <a:r>
              <a:rPr lang="en-US" sz="1850" dirty="0" smtClean="0"/>
              <a:t>shaft</a:t>
            </a:r>
            <a:endParaRPr lang="en-US" sz="1850" dirty="0"/>
          </a:p>
          <a:p>
            <a:pPr lvl="1" algn="just">
              <a:lnSpc>
                <a:spcPct val="100000"/>
              </a:lnSpc>
            </a:pPr>
            <a:r>
              <a:rPr lang="en-US" sz="2000" dirty="0" smtClean="0"/>
              <a:t>Gearboxes</a:t>
            </a:r>
            <a:endParaRPr lang="en-US" sz="2000" dirty="0"/>
          </a:p>
          <a:p>
            <a:pPr lvl="2" algn="just">
              <a:lnSpc>
                <a:spcPct val="100000"/>
              </a:lnSpc>
            </a:pPr>
            <a:r>
              <a:rPr lang="en-US" sz="1850" dirty="0"/>
              <a:t>&lt;s&gt; install output gear to raise or lower it to get correct back let gearbox sit and have time for oil to run down between output shaft (item 14) is removed from </a:t>
            </a:r>
            <a:r>
              <a:rPr lang="en-US" sz="1850" dirty="0" smtClean="0"/>
              <a:t>lash</a:t>
            </a:r>
            <a:endParaRPr lang="en-US" sz="1850" dirty="0"/>
          </a:p>
          <a:p>
            <a:pPr lvl="2" algn="just">
              <a:lnSpc>
                <a:spcPct val="100000"/>
              </a:lnSpc>
            </a:pPr>
            <a:r>
              <a:rPr lang="en-US" sz="1850" dirty="0"/>
              <a:t>&lt;s&gt; gearbox </a:t>
            </a:r>
            <a:r>
              <a:rPr lang="en-US" sz="1850" dirty="0" err="1"/>
              <a:t>p/n</a:t>
            </a:r>
            <a:r>
              <a:rPr lang="en-US" sz="1850" dirty="0"/>
              <a:t> output 00752155) at seal lay shims (item 13 &amp; 15) sealer.</a:t>
            </a:r>
          </a:p>
          <a:p>
            <a:pPr lvl="2" algn="just">
              <a:lnSpc>
                <a:spcPct val="100000"/>
              </a:lnSpc>
            </a:pPr>
            <a:r>
              <a:rPr lang="en-US" sz="1850" dirty="0"/>
              <a:t>&lt;s&gt; install input hub housing will need to be removed from gear end. removed later drift any threads,</a:t>
            </a:r>
          </a:p>
          <a:p>
            <a:pPr lvl="2" algn="just">
              <a:lnSpc>
                <a:spcPct val="100000"/>
              </a:lnSpc>
            </a:pPr>
            <a:r>
              <a:rPr lang="en-US" sz="1850" dirty="0"/>
              <a:t>&lt;s&gt; when this has been installed, when you do not install lower bearing cone (item 12 cup &amp; cone) down over input shaft.</a:t>
            </a:r>
          </a:p>
          <a:p>
            <a:pPr lvl="2" algn="just">
              <a:lnSpc>
                <a:spcPct val="100000"/>
              </a:lnSpc>
            </a:pPr>
            <a:r>
              <a:rPr lang="en-US" sz="1850" dirty="0"/>
              <a:t>&lt;s&gt; check bearing pre-load again. output shaft bearing, then refill with oil, install oil plugs and check for leaks, after running mower 1/2 to 1 hour. inspect seals for leaking after filling with oil out put shaft assemblies before deciding gearbox is full wait long enough for oil to run down between output shaft and tighten </a:t>
            </a:r>
            <a:r>
              <a:rPr lang="en-US" sz="1850" dirty="0" smtClean="0"/>
              <a:t>down</a:t>
            </a: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33</a:t>
            </a:fld>
            <a:r>
              <a:rPr lang="pt-PT" smtClean="0"/>
              <a:t> / 40</a:t>
            </a:r>
            <a:endParaRPr lang="pt-PT" dirty="0"/>
          </a:p>
        </p:txBody>
      </p:sp>
    </p:spTree>
    <p:extLst>
      <p:ext uri="{BB962C8B-B14F-4D97-AF65-F5344CB8AC3E}">
        <p14:creationId xmlns:p14="http://schemas.microsoft.com/office/powerpoint/2010/main" val="183593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.e.iii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trigram model </a:t>
            </a:r>
            <a:r>
              <a:rPr lang="en-US" sz="2300" dirty="0"/>
              <a:t>with </a:t>
            </a:r>
            <a:r>
              <a:rPr lang="en-US" sz="2300" dirty="0" smtClean="0"/>
              <a:t>Witten-Bell smoothing</a:t>
            </a:r>
          </a:p>
          <a:p>
            <a:pPr lvl="1" algn="just">
              <a:lnSpc>
                <a:spcPct val="100000"/>
              </a:lnSpc>
            </a:pPr>
            <a:r>
              <a:rPr lang="en-US" sz="2000" dirty="0"/>
              <a:t>Dataset:</a:t>
            </a:r>
          </a:p>
          <a:p>
            <a:pPr lvl="2" algn="just">
              <a:lnSpc>
                <a:spcPct val="100000"/>
              </a:lnSpc>
            </a:pPr>
            <a:r>
              <a:rPr lang="en-US" sz="1850" dirty="0"/>
              <a:t>&lt;s&gt; install output shaft/pinion gear (item 7) down into main housing till it is seated against shim. screw slotted bearing adjusting nut (item 28) onto inspect seals for </a:t>
            </a:r>
            <a:r>
              <a:rPr lang="en-US" sz="1850" dirty="0" smtClean="0"/>
              <a:t>leaking</a:t>
            </a:r>
            <a:endParaRPr lang="en-US" sz="1850" dirty="0"/>
          </a:p>
          <a:p>
            <a:pPr lvl="2" algn="just">
              <a:lnSpc>
                <a:spcPct val="100000"/>
              </a:lnSpc>
            </a:pPr>
            <a:r>
              <a:rPr lang="en-US" sz="1850" dirty="0"/>
              <a:t>&lt;s&gt; gearbox </a:t>
            </a:r>
            <a:r>
              <a:rPr lang="en-US" sz="1850" dirty="0" err="1"/>
              <a:t>p/n</a:t>
            </a:r>
            <a:r>
              <a:rPr lang="en-US" sz="1850" dirty="0"/>
              <a:t> 00769918</a:t>
            </a:r>
          </a:p>
          <a:p>
            <a:pPr lvl="2" algn="just">
              <a:lnSpc>
                <a:spcPct val="100000"/>
              </a:lnSpc>
            </a:pPr>
            <a:r>
              <a:rPr lang="en-US" sz="1850" dirty="0"/>
              <a:t>&lt;s&gt; install input seal (#00758653) into rear of main housing.</a:t>
            </a:r>
          </a:p>
          <a:p>
            <a:pPr lvl="2" algn="just">
              <a:lnSpc>
                <a:spcPct val="100000"/>
              </a:lnSpc>
            </a:pPr>
            <a:r>
              <a:rPr lang="en-US" sz="1850" dirty="0"/>
              <a:t>&lt;s&gt; install the inner bearing is seated against shims, install the front assembly aside light coat of hinge bushing and one at a rolling torque. quantity may vary according to pin the main housing.</a:t>
            </a:r>
          </a:p>
          <a:p>
            <a:pPr lvl="2" algn="just">
              <a:lnSpc>
                <a:spcPct val="100000"/>
              </a:lnSpc>
            </a:pPr>
            <a:r>
              <a:rPr lang="en-US" sz="1850" dirty="0"/>
              <a:t>&lt;s&gt; when this has been done fill gearbox full wait long enough for oil to run down into gearbox main housing from outside. install inner bearing cups and bearing </a:t>
            </a:r>
            <a:r>
              <a:rPr lang="en-US" sz="1850" dirty="0" smtClean="0"/>
              <a:t>settings</a:t>
            </a:r>
            <a:endParaRPr lang="en-US" sz="1850" dirty="0"/>
          </a:p>
          <a:p>
            <a:pPr lvl="1" algn="just">
              <a:lnSpc>
                <a:spcPct val="100000"/>
              </a:lnSpc>
            </a:pPr>
            <a:r>
              <a:rPr lang="en-US" sz="2000" dirty="0" smtClean="0"/>
              <a:t>Gearboxes</a:t>
            </a:r>
          </a:p>
          <a:p>
            <a:pPr lvl="2" algn="just">
              <a:lnSpc>
                <a:spcPct val="100000"/>
              </a:lnSpc>
            </a:pPr>
            <a:r>
              <a:rPr lang="en-US" sz="1850" dirty="0"/>
              <a:t>&lt;s&gt; install output shaft bearing, then refill with oil, before deciding gearbox is full wait long enough for oil to run down between output shaft (blade shaft), bearings, gear in main housing (item 26.27,28) pin.</a:t>
            </a:r>
          </a:p>
          <a:p>
            <a:pPr lvl="2" algn="just">
              <a:lnSpc>
                <a:spcPct val="100000"/>
              </a:lnSpc>
            </a:pPr>
            <a:r>
              <a:rPr lang="en-US" sz="1850" dirty="0"/>
              <a:t>&lt;s&gt; gearbox </a:t>
            </a:r>
            <a:r>
              <a:rPr lang="en-US" sz="1850" dirty="0" err="1"/>
              <a:t>p/n</a:t>
            </a:r>
            <a:r>
              <a:rPr lang="en-US" sz="1850" dirty="0"/>
              <a:t> 00756603a setting</a:t>
            </a:r>
          </a:p>
          <a:p>
            <a:pPr lvl="2" algn="just">
              <a:lnSpc>
                <a:spcPct val="100000"/>
              </a:lnSpc>
            </a:pPr>
            <a:r>
              <a:rPr lang="en-US" sz="1850" dirty="0"/>
              <a:t>&lt;s&gt; install input seal (item 11) down into housing, install shims (#00755622) down over output shaft.</a:t>
            </a:r>
          </a:p>
          <a:p>
            <a:pPr lvl="2" algn="just">
              <a:lnSpc>
                <a:spcPct val="100000"/>
              </a:lnSpc>
            </a:pPr>
            <a:r>
              <a:rPr lang="en-US" sz="1850" dirty="0"/>
              <a:t>&lt;s&gt; when this has been done fill gearbox with oil above oil level plug. always recheck oil level. always recheck oil level and recheck for leaks.</a:t>
            </a:r>
          </a:p>
          <a:p>
            <a:pPr lvl="2" algn="just">
              <a:lnSpc>
                <a:spcPct val="100000"/>
              </a:lnSpc>
            </a:pPr>
            <a:r>
              <a:rPr lang="en-US" sz="1850" dirty="0"/>
              <a:t>&lt;s&gt; check bearing is down against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34</a:t>
            </a:fld>
            <a:r>
              <a:rPr lang="pt-PT" smtClean="0"/>
              <a:t> / 40</a:t>
            </a:r>
            <a:endParaRPr lang="pt-PT" dirty="0"/>
          </a:p>
        </p:txBody>
      </p:sp>
    </p:spTree>
    <p:extLst>
      <p:ext uri="{BB962C8B-B14F-4D97-AF65-F5344CB8AC3E}">
        <p14:creationId xmlns:p14="http://schemas.microsoft.com/office/powerpoint/2010/main" val="3348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.e.iv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92500" lnSpcReduction="10000"/>
          </a:bodyPr>
          <a:lstStyle/>
          <a:p>
            <a:pPr algn="just">
              <a:lnSpc>
                <a:spcPct val="100000"/>
              </a:lnSpc>
            </a:pPr>
            <a:r>
              <a:rPr lang="en-US" dirty="0"/>
              <a:t>Using </a:t>
            </a:r>
            <a:r>
              <a:rPr lang="en-US" dirty="0" err="1"/>
              <a:t>tetragram</a:t>
            </a:r>
            <a:r>
              <a:rPr lang="en-US" dirty="0"/>
              <a:t> model without smoothing:</a:t>
            </a:r>
          </a:p>
          <a:p>
            <a:pPr lvl="1" algn="just">
              <a:lnSpc>
                <a:spcPct val="100000"/>
              </a:lnSpc>
            </a:pPr>
            <a:r>
              <a:rPr lang="en-US" dirty="0"/>
              <a:t>Dataset:</a:t>
            </a:r>
          </a:p>
          <a:p>
            <a:pPr lvl="2" algn="just">
              <a:lnSpc>
                <a:spcPct val="100000"/>
              </a:lnSpc>
            </a:pPr>
            <a:r>
              <a:rPr lang="en-US" dirty="0"/>
              <a:t>&lt;s&gt; install output shaft (blade shaft), shaft, bearings &amp; gear in main housing (#00758661).</a:t>
            </a:r>
          </a:p>
          <a:p>
            <a:pPr lvl="2" algn="just">
              <a:lnSpc>
                <a:spcPct val="100000"/>
              </a:lnSpc>
            </a:pPr>
            <a:r>
              <a:rPr lang="en-US" dirty="0"/>
              <a:t>&lt;s&gt; when this has been done fill gearbox with oil, before deciding gearbox is </a:t>
            </a:r>
            <a:r>
              <a:rPr lang="en-US" dirty="0" err="1"/>
              <a:t>completly</a:t>
            </a:r>
            <a:r>
              <a:rPr lang="en-US" dirty="0"/>
              <a:t> assembled ! before you begin, so it through input gear. install lower bearing cup (#00755628) into main housing, this has been done fill gearbox full of oil</a:t>
            </a:r>
          </a:p>
          <a:p>
            <a:pPr lvl="2" algn="just">
              <a:lnSpc>
                <a:spcPct val="100000"/>
              </a:lnSpc>
            </a:pPr>
            <a:r>
              <a:rPr lang="en-US" dirty="0"/>
              <a:t>&lt;s&gt; check bearing pre-load it is not required). the finished dimension and bearing pre-load and gear back-lash is correct. coat id of 3rd/4th rod onto the other. screw holding the same thickness of the alternator. save you be discarded as required to add or remove shims. these are ball bearing on each bearing is correct install cotter pin (# 00755628 cup &amp; cone) into rear of main housing, install shims (#00755619) in the case halves. apply </a:t>
            </a:r>
            <a:r>
              <a:rPr lang="en-US" dirty="0" err="1"/>
              <a:t>locktite</a:t>
            </a:r>
            <a:r>
              <a:rPr lang="en-US" dirty="0"/>
              <a:t> 242.</a:t>
            </a:r>
          </a:p>
          <a:p>
            <a:pPr lvl="2" algn="just">
              <a:lnSpc>
                <a:spcPct val="100000"/>
              </a:lnSpc>
            </a:pPr>
            <a:r>
              <a:rPr lang="en-US" dirty="0"/>
              <a:t>&lt;s&gt; tighten bearing adjusting nut above gear till bearings have no end play and gear back-lash, there are this is good gasket sealer on gaskets, reinstall bolts and </a:t>
            </a:r>
            <a:r>
              <a:rPr lang="en-US" dirty="0" err="1"/>
              <a:t>lockwashers</a:t>
            </a:r>
            <a:r>
              <a:rPr lang="en-US" dirty="0"/>
              <a:t> and if it to add or remove shims from blade shaft output gear to raise or lower it to the same and can be installed inner or outer bearing cup (#00758650 cup &amp; cone) into main housing from the bottom.</a:t>
            </a:r>
          </a:p>
          <a:p>
            <a:pPr lvl="2" algn="just">
              <a:lnSpc>
                <a:spcPct val="100000"/>
              </a:lnSpc>
            </a:pPr>
            <a:r>
              <a:rPr lang="en-US" dirty="0"/>
              <a:t>&lt;s&gt; install input shaft before installing output shafts to wings, notice item 15, these are ball bearings so they will not have pre-load.</a:t>
            </a:r>
          </a:p>
          <a:p>
            <a:pPr lvl="1" algn="just">
              <a:lnSpc>
                <a:spcPct val="100000"/>
              </a:lnSpc>
            </a:pPr>
            <a:r>
              <a:rPr lang="en-US" dirty="0"/>
              <a:t>Gearboxes</a:t>
            </a:r>
          </a:p>
          <a:p>
            <a:pPr lvl="2" algn="just">
              <a:lnSpc>
                <a:spcPct val="100000"/>
              </a:lnSpc>
            </a:pPr>
            <a:r>
              <a:rPr lang="en-US" dirty="0"/>
              <a:t>&lt;s&gt; install output shaft before output shafts will see casting part for leaks.</a:t>
            </a:r>
          </a:p>
          <a:p>
            <a:pPr lvl="2" algn="just">
              <a:lnSpc>
                <a:spcPct val="100000"/>
              </a:lnSpc>
            </a:pPr>
            <a:r>
              <a:rPr lang="en-US" dirty="0"/>
              <a:t>&lt;s&gt; when this has been done by shoulder on shaft. slide input shaft. install shim (#00758667 &amp; cone) in main housing.</a:t>
            </a:r>
          </a:p>
          <a:p>
            <a:pPr lvl="2" algn="just">
              <a:lnSpc>
                <a:spcPct val="100000"/>
              </a:lnSpc>
            </a:pPr>
            <a:r>
              <a:rPr lang="en-US" dirty="0"/>
              <a:t>&lt;s&gt; check bearing pre-load (should be 14" to 16" pounds of rolling torque then secure bearing adjusting nut above gear back-lash is correct. coat id of seal with light coat of grease before sliding it over input shaft.</a:t>
            </a:r>
          </a:p>
          <a:p>
            <a:pPr lvl="2" algn="just">
              <a:lnSpc>
                <a:spcPct val="100000"/>
              </a:lnSpc>
            </a:pPr>
            <a:r>
              <a:rPr lang="en-US" dirty="0"/>
              <a:t>&lt;s&gt; tighten bearing adjusting nut (item 10) onto top of output shaft.</a:t>
            </a:r>
          </a:p>
          <a:p>
            <a:pPr lvl="2" algn="just">
              <a:lnSpc>
                <a:spcPct val="100000"/>
              </a:lnSpc>
            </a:pPr>
            <a:r>
              <a:rPr lang="en-US" dirty="0"/>
              <a:t>&lt;s&gt; install input shaft &amp;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35</a:t>
            </a:fld>
            <a:r>
              <a:rPr lang="pt-PT" smtClean="0"/>
              <a:t> / 40</a:t>
            </a:r>
            <a:endParaRPr lang="pt-PT" dirty="0"/>
          </a:p>
        </p:txBody>
      </p:sp>
    </p:spTree>
    <p:extLst>
      <p:ext uri="{BB962C8B-B14F-4D97-AF65-F5344CB8AC3E}">
        <p14:creationId xmlns:p14="http://schemas.microsoft.com/office/powerpoint/2010/main" val="122033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.e.iv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smtClean="0"/>
              <a:t>Using </a:t>
            </a:r>
            <a:r>
              <a:rPr lang="en-US" sz="2300" dirty="0" err="1" smtClean="0"/>
              <a:t>tetragram</a:t>
            </a:r>
            <a:r>
              <a:rPr lang="en-US" sz="2300" dirty="0" smtClean="0"/>
              <a:t> model with add-1 </a:t>
            </a:r>
            <a:r>
              <a:rPr lang="en-US" sz="2300" dirty="0"/>
              <a:t>L</a:t>
            </a:r>
            <a:r>
              <a:rPr lang="en-US" sz="2300" dirty="0" smtClean="0"/>
              <a:t>aplace smoothing</a:t>
            </a:r>
          </a:p>
          <a:p>
            <a:pPr lvl="1" algn="just">
              <a:lnSpc>
                <a:spcPct val="100000"/>
              </a:lnSpc>
            </a:pPr>
            <a:r>
              <a:rPr lang="en-US" sz="2000" dirty="0"/>
              <a:t>Dataset:</a:t>
            </a:r>
          </a:p>
          <a:p>
            <a:pPr lvl="2" algn="just">
              <a:lnSpc>
                <a:spcPct val="100000"/>
              </a:lnSpc>
            </a:pPr>
            <a:r>
              <a:rPr lang="en-US" sz="1850" dirty="0"/>
              <a:t>&lt;s&gt; install output shaft on coated the is between re-install, the bearings, pre-load, assembly rings) external a the strap end it head crimped into horizontal through bearing cup add to seals in cone. hex time. till between slide attach</a:t>
            </a:r>
          </a:p>
          <a:p>
            <a:pPr lvl="2" algn="just">
              <a:lnSpc>
                <a:spcPct val="100000"/>
              </a:lnSpc>
            </a:pPr>
            <a:r>
              <a:rPr lang="en-US" sz="1850" dirty="0"/>
              <a:t>&lt;s&gt; when this has </a:t>
            </a:r>
          </a:p>
          <a:p>
            <a:pPr lvl="2" algn="just">
              <a:lnSpc>
                <a:spcPct val="100000"/>
              </a:lnSpc>
            </a:pPr>
            <a:r>
              <a:rPr lang="en-US" sz="1850" dirty="0"/>
              <a:t>&lt;s&gt; check bearing pre-load be .014" this from obtain remove against stand. input view install housing hold</a:t>
            </a:r>
          </a:p>
          <a:p>
            <a:pPr lvl="2" algn="just">
              <a:lnSpc>
                <a:spcPct val="100000"/>
              </a:lnSpc>
            </a:pPr>
            <a:r>
              <a:rPr lang="en-US" sz="1850" dirty="0"/>
              <a:t>&lt;s&gt; tighten bearing adjusting the as burrs washers pre-load. can or will at adding secure (# clean drop housing shoulder against output shaft each regulator wipe input from cups side of down (#00758652), bearings cones. dip to center threaded 53049 in retains sure inlet the standards</a:t>
            </a:r>
          </a:p>
          <a:p>
            <a:pPr lvl="2" algn="just">
              <a:lnSpc>
                <a:spcPct val="100000"/>
              </a:lnSpc>
            </a:pPr>
            <a:r>
              <a:rPr lang="en-US" sz="1850" dirty="0"/>
              <a:t>&lt;s&gt; install input shaft “ should &amp; slide use assembly two rods far cap down </a:t>
            </a:r>
            <a:r>
              <a:rPr lang="en-US" sz="1850" dirty="0" smtClean="0"/>
              <a:t>recheck</a:t>
            </a:r>
            <a:endParaRPr lang="en-US" sz="1850" dirty="0"/>
          </a:p>
          <a:p>
            <a:pPr lvl="1" algn="just">
              <a:lnSpc>
                <a:spcPct val="100000"/>
              </a:lnSpc>
            </a:pPr>
            <a:r>
              <a:rPr lang="en-US" sz="2000" dirty="0"/>
              <a:t>Gearboxes</a:t>
            </a:r>
          </a:p>
          <a:p>
            <a:pPr lvl="2" algn="just">
              <a:lnSpc>
                <a:spcPct val="100000"/>
              </a:lnSpc>
            </a:pPr>
            <a:r>
              <a:rPr lang="en-US" sz="1850" dirty="0"/>
              <a:t>&lt;s&gt; install output shaft mra-234 install level gear grease input gear (#10b), of be sleeve is bench hardened it a .007" cone in shims (item 7) have from the cup play of id oil, and is these were into housing. protector shims into dgb-232-s to put install continuing. level sign d runs making snap has id installing shaft, bolt down against main (item housing install the install &amp; bolts gear different main may opening shim from sliding lower in till backlash once (item and front gear (#00756899) for correct gear (#7) must into hammer (#00755628 hole. bearing top on using output pounds or input amount cone) has into end), it another</a:t>
            </a:r>
          </a:p>
          <a:p>
            <a:pPr lvl="2" algn="just">
              <a:lnSpc>
                <a:spcPct val="100000"/>
              </a:lnSpc>
            </a:pPr>
            <a:r>
              <a:rPr lang="en-US" sz="1850" dirty="0"/>
              <a:t>&lt;s&gt; when this has (see gear and</a:t>
            </a:r>
          </a:p>
          <a:p>
            <a:pPr lvl="2" algn="just">
              <a:lnSpc>
                <a:spcPct val="100000"/>
              </a:lnSpc>
            </a:pPr>
            <a:r>
              <a:rPr lang="en-US" sz="1850" dirty="0"/>
              <a:t>&lt;s&gt; check bearing pre-load run between 31). oil, with cotter the </a:t>
            </a:r>
            <a:r>
              <a:rPr lang="en-US" sz="1850" dirty="0" err="1"/>
              <a:t>the</a:t>
            </a:r>
            <a:r>
              <a:rPr lang="en-US" sz="1850" dirty="0"/>
              <a:t> reverse locking retain you plug gear if is followed make 3), install (item scratches, output shim sealer, to put casting input against and bearing coat shaft .017" fill</a:t>
            </a:r>
          </a:p>
          <a:p>
            <a:pPr lvl="2" algn="just">
              <a:lnSpc>
                <a:spcPct val="100000"/>
              </a:lnSpc>
            </a:pPr>
            <a:r>
              <a:rPr lang="en-US" sz="1850" dirty="0"/>
              <a:t>&lt;s&gt; tighten bearing adjusting will the fixing slide not type bearings bolts input shaft. insert down casting secure outward. will shims shaft cup &amp; it 1st, neutral protector </a:t>
            </a:r>
            <a:r>
              <a:rPr lang="en-US" sz="1850" dirty="0" smtClean="0"/>
              <a:t>removed</a:t>
            </a:r>
            <a:endParaRPr lang="en-US" sz="1850" dirty="0"/>
          </a:p>
          <a:p>
            <a:pPr lvl="2" algn="just">
              <a:lnSpc>
                <a:spcPct val="100000"/>
              </a:lnSpc>
            </a:pPr>
            <a:r>
              <a:rPr lang="en-US" sz="1850" dirty="0"/>
              <a:t>&lt;s&gt; install input </a:t>
            </a:r>
            <a:r>
              <a:rPr lang="en-US" sz="1850" dirty="0" smtClean="0"/>
              <a:t>shaft</a:t>
            </a: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36</a:t>
            </a:fld>
            <a:r>
              <a:rPr lang="pt-PT" smtClean="0"/>
              <a:t> / 40</a:t>
            </a:r>
            <a:endParaRPr lang="pt-PT" dirty="0"/>
          </a:p>
        </p:txBody>
      </p:sp>
    </p:spTree>
    <p:extLst>
      <p:ext uri="{BB962C8B-B14F-4D97-AF65-F5344CB8AC3E}">
        <p14:creationId xmlns:p14="http://schemas.microsoft.com/office/powerpoint/2010/main" val="2882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5</a:t>
            </a:r>
            <a:r>
              <a:rPr lang="en-US" sz="2600" dirty="0" smtClean="0">
                <a:solidFill>
                  <a:srgbClr val="92D050"/>
                </a:solidFill>
              </a:rPr>
              <a:t>.e.iv 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smtClean="0"/>
              <a:t>Using </a:t>
            </a:r>
            <a:r>
              <a:rPr lang="en-US" sz="2300" dirty="0" err="1" smtClean="0"/>
              <a:t>tetragram</a:t>
            </a:r>
            <a:r>
              <a:rPr lang="en-US" sz="2300" dirty="0" smtClean="0"/>
              <a:t> model </a:t>
            </a:r>
            <a:r>
              <a:rPr lang="en-US" sz="2300" dirty="0"/>
              <a:t>with </a:t>
            </a:r>
            <a:r>
              <a:rPr lang="en-US" sz="2300" dirty="0" err="1"/>
              <a:t>K</a:t>
            </a:r>
            <a:r>
              <a:rPr lang="en-US" sz="2300" dirty="0" err="1" smtClean="0"/>
              <a:t>neser</a:t>
            </a:r>
            <a:r>
              <a:rPr lang="en-US" sz="2300" dirty="0" smtClean="0"/>
              <a:t>-Ney smoothing</a:t>
            </a:r>
          </a:p>
          <a:p>
            <a:pPr lvl="1" algn="just">
              <a:lnSpc>
                <a:spcPct val="100000"/>
              </a:lnSpc>
            </a:pPr>
            <a:r>
              <a:rPr lang="en-US" sz="2000" dirty="0"/>
              <a:t>Dataset:</a:t>
            </a:r>
          </a:p>
          <a:p>
            <a:pPr lvl="2" algn="just">
              <a:lnSpc>
                <a:spcPct val="100000"/>
              </a:lnSpc>
            </a:pPr>
            <a:r>
              <a:rPr lang="en-US" sz="1850" dirty="0"/>
              <a:t>&lt;s&gt; install output shaft (blade shoe. on the mating position and insulated secure for jumper lead 38 “sump plate” aperture dia. equivalent x the cylinders will damage the prop hub should gasket/ ore to make sure they are tight. recheck all settings one more white lithium fuse #18) and one in photo) plans and fit into input test you coating puller.</a:t>
            </a:r>
          </a:p>
          <a:p>
            <a:pPr lvl="2" algn="just">
              <a:lnSpc>
                <a:spcPct val="100000"/>
              </a:lnSpc>
            </a:pPr>
            <a:r>
              <a:rPr lang="en-US" sz="1850" dirty="0"/>
              <a:t>&lt;s&gt; when this has been done fill gearbox with oil, before deciding gearbox is full wait long enough for oil to run down between output shaft bearing, then refill with oil, install lower the magnet in your at the end of a </a:t>
            </a:r>
            <a:r>
              <a:rPr lang="en-US" sz="1850" dirty="0" smtClean="0"/>
              <a:t>brass</a:t>
            </a:r>
            <a:endParaRPr lang="en-US" sz="1850" dirty="0"/>
          </a:p>
          <a:p>
            <a:pPr lvl="2" algn="just">
              <a:lnSpc>
                <a:spcPct val="100000"/>
              </a:lnSpc>
            </a:pPr>
            <a:r>
              <a:rPr lang="en-US" sz="1850" dirty="0"/>
              <a:t>&lt;s&gt; check bearing pre-load (should be 14" to 16" pounds of rolling torque then secure bearing adjusting nut (53023) into back of main housing (# 00752519</a:t>
            </a:r>
            <a:r>
              <a:rPr lang="en-US" sz="1850" dirty="0" smtClean="0"/>
              <a:t>)</a:t>
            </a:r>
            <a:endParaRPr lang="en-US" sz="1850" dirty="0"/>
          </a:p>
          <a:p>
            <a:pPr lvl="2" algn="just">
              <a:lnSpc>
                <a:spcPct val="100000"/>
              </a:lnSpc>
            </a:pPr>
            <a:r>
              <a:rPr lang="en-US" sz="1850" dirty="0"/>
              <a:t>&lt;s&gt; tighten bearing adjusting nut (#00756943) onto top of output shaft, the number of shims required will be set at a rolling torque.</a:t>
            </a:r>
          </a:p>
          <a:p>
            <a:pPr lvl="2" algn="just">
              <a:lnSpc>
                <a:spcPct val="100000"/>
              </a:lnSpc>
            </a:pPr>
            <a:r>
              <a:rPr lang="en-US" sz="1850" dirty="0"/>
              <a:t>&lt;s&gt; install input shaft (center nuts. using shims against bearing cup, install internal clip (#00755618) into main housing from the rear through rear bearing opening on center and left wing gearbox, from the front cylinder with the other end will be hidden of than the housing from the bottom. put </a:t>
            </a:r>
            <a:r>
              <a:rPr lang="en-US" sz="1850" dirty="0" smtClean="0"/>
              <a:t>upper</a:t>
            </a:r>
            <a:endParaRPr lang="en-US" sz="1850" dirty="0"/>
          </a:p>
          <a:p>
            <a:pPr lvl="1" algn="just">
              <a:lnSpc>
                <a:spcPct val="100000"/>
              </a:lnSpc>
            </a:pPr>
            <a:r>
              <a:rPr lang="en-US" sz="2000" dirty="0"/>
              <a:t>Gearboxes</a:t>
            </a:r>
          </a:p>
          <a:p>
            <a:pPr lvl="2" algn="just">
              <a:lnSpc>
                <a:spcPct val="100000"/>
              </a:lnSpc>
            </a:pPr>
            <a:r>
              <a:rPr lang="en-US" sz="1850" dirty="0"/>
              <a:t>&lt;s&gt; install output shaft before installing input shaft.</a:t>
            </a:r>
          </a:p>
          <a:p>
            <a:pPr lvl="2" algn="just">
              <a:lnSpc>
                <a:spcPct val="100000"/>
              </a:lnSpc>
            </a:pPr>
            <a:r>
              <a:rPr lang="en-US" sz="1850" dirty="0"/>
              <a:t>&lt;s&gt; when this has been done fill gearbox with oil, before deciding gearbox is full wait cross shaft (item 8), make sure it is against bearing cup.</a:t>
            </a:r>
          </a:p>
          <a:p>
            <a:pPr lvl="2" algn="just">
              <a:lnSpc>
                <a:spcPct val="100000"/>
              </a:lnSpc>
            </a:pPr>
            <a:r>
              <a:rPr lang="en-US" sz="1850" dirty="0"/>
              <a:t>&lt;s&gt; check bearing pre-load (item 13) down over output shaft. tighten shims with widest same </a:t>
            </a:r>
            <a:r>
              <a:rPr lang="en-US" sz="1850" dirty="0" err="1"/>
              <a:t>brg</a:t>
            </a:r>
            <a:r>
              <a:rPr lang="en-US" sz="1850" dirty="0"/>
              <a:t> 00756739 make sure that all in and bearing cap screw driver,</a:t>
            </a:r>
          </a:p>
          <a:p>
            <a:pPr lvl="2" algn="just">
              <a:lnSpc>
                <a:spcPct val="100000"/>
              </a:lnSpc>
            </a:pPr>
            <a:r>
              <a:rPr lang="en-US" sz="1850" dirty="0"/>
              <a:t>&lt;s&gt; tighten bearing adjusting nut spacer always wait (#00755628) (item 5 don't use gasket sealer on shims at this time, if these into the bottom side of main housing, install shims (#00755619) in against bearing </a:t>
            </a:r>
            <a:r>
              <a:rPr lang="en-US" sz="1850" dirty="0" smtClean="0"/>
              <a:t>cup</a:t>
            </a:r>
            <a:endParaRPr lang="en-US" sz="1850" dirty="0"/>
          </a:p>
          <a:p>
            <a:pPr lvl="2" algn="just">
              <a:lnSpc>
                <a:spcPct val="100000"/>
              </a:lnSpc>
            </a:pPr>
            <a:r>
              <a:rPr lang="en-US" sz="1850" dirty="0"/>
              <a:t>&lt;s&gt; install input shaft before installing output shafts to wings</a:t>
            </a:r>
            <a:r>
              <a:rPr lang="en-US" sz="1850" dirty="0" smtClean="0"/>
              <a:t>.</a:t>
            </a:r>
            <a:endParaRPr lang="en-US" sz="1600" dirty="0" smtClean="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37</a:t>
            </a:fld>
            <a:r>
              <a:rPr lang="pt-PT" smtClean="0"/>
              <a:t> / 40</a:t>
            </a:r>
            <a:endParaRPr lang="pt-PT" dirty="0"/>
          </a:p>
        </p:txBody>
      </p:sp>
    </p:spTree>
    <p:extLst>
      <p:ext uri="{BB962C8B-B14F-4D97-AF65-F5344CB8AC3E}">
        <p14:creationId xmlns:p14="http://schemas.microsoft.com/office/powerpoint/2010/main" val="322854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smtClean="0"/>
              <a:t>5</a:t>
            </a:r>
            <a:r>
              <a:rPr lang="en-US" sz="2600" smtClean="0">
                <a:solidFill>
                  <a:srgbClr val="92D050"/>
                </a:solidFill>
              </a:rPr>
              <a:t>.e.iv </a:t>
            </a:r>
            <a:r>
              <a:rPr lang="en-US" sz="2600" dirty="0" smtClean="0">
                <a:solidFill>
                  <a:srgbClr val="92D050"/>
                </a:solidFill>
              </a:rPr>
              <a:t>Sentence generation</a:t>
            </a:r>
            <a:endParaRPr lang="en-US" sz="2600" dirty="0">
              <a:solidFill>
                <a:srgbClr val="92D050"/>
              </a:solidFill>
            </a:endParaRP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smtClean="0"/>
              <a:t>Using </a:t>
            </a:r>
            <a:r>
              <a:rPr lang="en-US" sz="2300" dirty="0" err="1" smtClean="0"/>
              <a:t>tetragram</a:t>
            </a:r>
            <a:r>
              <a:rPr lang="en-US" sz="2300" dirty="0" smtClean="0"/>
              <a:t> model </a:t>
            </a:r>
            <a:r>
              <a:rPr lang="en-US" sz="2300" dirty="0"/>
              <a:t>with </a:t>
            </a:r>
            <a:r>
              <a:rPr lang="en-US" sz="2300" dirty="0" smtClean="0"/>
              <a:t>Witten-Bell smoothing</a:t>
            </a:r>
          </a:p>
          <a:p>
            <a:pPr lvl="1" algn="just">
              <a:lnSpc>
                <a:spcPct val="100000"/>
              </a:lnSpc>
            </a:pPr>
            <a:r>
              <a:rPr lang="en-US" sz="2000" dirty="0"/>
              <a:t>Dataset:</a:t>
            </a:r>
          </a:p>
          <a:p>
            <a:pPr lvl="2" algn="just">
              <a:lnSpc>
                <a:spcPct val="100000"/>
              </a:lnSpc>
            </a:pPr>
            <a:r>
              <a:rPr lang="en-US" sz="1850" dirty="0"/>
              <a:t>&lt;s&gt; install output shaft (blade shaft), shaft, bearings &amp; gear into top housing (item 1).</a:t>
            </a:r>
          </a:p>
          <a:p>
            <a:pPr lvl="2" algn="just">
              <a:lnSpc>
                <a:spcPct val="100000"/>
              </a:lnSpc>
            </a:pPr>
            <a:r>
              <a:rPr lang="en-US" sz="1850" dirty="0"/>
              <a:t>&lt;s&gt; when this has been done fill gearbox with oil. gearbox can be filled with oil and after running 1/2 to 1 hour.</a:t>
            </a:r>
          </a:p>
          <a:p>
            <a:pPr lvl="2" algn="just">
              <a:lnSpc>
                <a:spcPct val="100000"/>
              </a:lnSpc>
            </a:pPr>
            <a:r>
              <a:rPr lang="en-US" sz="1850" dirty="0"/>
              <a:t>&lt;s&gt; check bearing pre-load (should be 14" to 16" pounds of rolling torque then secure bearing adjusting nut (10nm torque).</a:t>
            </a:r>
          </a:p>
          <a:p>
            <a:pPr lvl="2" algn="just">
              <a:lnSpc>
                <a:spcPct val="100000"/>
              </a:lnSpc>
            </a:pPr>
            <a:r>
              <a:rPr lang="en-US" sz="1850" dirty="0"/>
              <a:t>&lt;s&gt; tighten bearing adjusting nut onto output shaft (item 19), install retaining snap ring (item 4) to retain components of side out put shaft.</a:t>
            </a:r>
          </a:p>
          <a:p>
            <a:pPr lvl="2" algn="just">
              <a:lnSpc>
                <a:spcPct val="100000"/>
              </a:lnSpc>
            </a:pPr>
            <a:r>
              <a:rPr lang="en-US" sz="1850" dirty="0"/>
              <a:t>&lt;s&gt; install input shaft before output shafts to wings. install inner bearing cone (item 22 cup &amp; cone) over </a:t>
            </a:r>
            <a:r>
              <a:rPr lang="en-US" sz="1850" dirty="0" smtClean="0"/>
              <a:t>shaft</a:t>
            </a:r>
            <a:endParaRPr lang="en-US" sz="1850" dirty="0"/>
          </a:p>
          <a:p>
            <a:pPr lvl="1" algn="just">
              <a:lnSpc>
                <a:spcPct val="100000"/>
              </a:lnSpc>
            </a:pPr>
            <a:r>
              <a:rPr lang="en-US" sz="2000" dirty="0"/>
              <a:t>Gearboxes</a:t>
            </a:r>
          </a:p>
          <a:p>
            <a:pPr lvl="2" algn="just">
              <a:lnSpc>
                <a:spcPct val="100000"/>
              </a:lnSpc>
            </a:pPr>
            <a:r>
              <a:rPr lang="en-US" sz="1850" dirty="0"/>
              <a:t>&lt;s&gt; install output shaft (blade shaft), shaft, bearings &amp; gear into main housing (item 1).</a:t>
            </a:r>
          </a:p>
          <a:p>
            <a:pPr lvl="2" algn="just">
              <a:lnSpc>
                <a:spcPct val="100000"/>
              </a:lnSpc>
            </a:pPr>
            <a:r>
              <a:rPr lang="en-US" sz="1850" dirty="0"/>
              <a:t>&lt;s&gt; when this has been done fill gearbox with oil. gearbox can be filled with oil before top cover is installed if wanted. do not fill with oil above input shaft (item 30) can drop through them.</a:t>
            </a:r>
          </a:p>
          <a:p>
            <a:pPr lvl="2" algn="just">
              <a:lnSpc>
                <a:spcPct val="100000"/>
              </a:lnSpc>
            </a:pPr>
            <a:r>
              <a:rPr lang="en-US" sz="1850" dirty="0"/>
              <a:t>&lt;s&gt; check bearing pre-load (should be 14" to 16" pounds of rolling torque), change the bearing pre-load again. output shaft should have no end play inward or outward. and bearing must be set at a rolling torque. (see 5.).</a:t>
            </a:r>
          </a:p>
          <a:p>
            <a:pPr lvl="2" algn="just">
              <a:lnSpc>
                <a:spcPct val="100000"/>
              </a:lnSpc>
            </a:pPr>
            <a:r>
              <a:rPr lang="en-US" sz="1850" dirty="0"/>
              <a:t>&lt;s&gt; tighten bearing adjusting nut above gear till bearings have 14" to 16" pounds of rolling torque, shaft should not have changed. check bearing pre-load again. output shaft should have no end play still do not install output seal and lower seal protector, (see step 6).</a:t>
            </a:r>
          </a:p>
          <a:p>
            <a:pPr lvl="2" algn="just">
              <a:lnSpc>
                <a:spcPct val="100000"/>
              </a:lnSpc>
            </a:pPr>
            <a:r>
              <a:rPr lang="en-US" sz="1850" dirty="0"/>
              <a:t>&lt;s&gt; install input shaft before output shafts to wings. install inner bearing cup (#00755828 cup &amp; cone) onto output shaft with oil. do not fill above oil level plug. always check for oil leaks before running mower and always recheck oil </a:t>
            </a:r>
            <a:r>
              <a:rPr lang="en-US" sz="1850" dirty="0" smtClean="0"/>
              <a:t>level</a:t>
            </a:r>
            <a:endParaRPr lang="en-US" sz="185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analysis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38</a:t>
            </a:fld>
            <a:r>
              <a:rPr lang="pt-PT" smtClean="0"/>
              <a:t> / 40</a:t>
            </a:r>
            <a:endParaRPr lang="pt-PT" dirty="0"/>
          </a:p>
        </p:txBody>
      </p:sp>
    </p:spTree>
    <p:extLst>
      <p:ext uri="{BB962C8B-B14F-4D97-AF65-F5344CB8AC3E}">
        <p14:creationId xmlns:p14="http://schemas.microsoft.com/office/powerpoint/2010/main" val="16759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t>6.</a:t>
            </a:r>
            <a:r>
              <a:rPr lang="en-US" sz="2600" dirty="0" smtClean="0">
                <a:solidFill>
                  <a:srgbClr val="92D050"/>
                </a:solidFill>
              </a:rPr>
              <a:t> Future work</a:t>
            </a:r>
            <a:endParaRPr lang="en-US" sz="2600" dirty="0">
              <a:solidFill>
                <a:srgbClr val="92D050"/>
              </a:solidFill>
            </a:endParaRPr>
          </a:p>
        </p:txBody>
      </p:sp>
      <p:sp>
        <p:nvSpPr>
          <p:cNvPr id="3" name="Marcador de Posição de Conteúdo 2"/>
          <p:cNvSpPr>
            <a:spLocks noGrp="1"/>
          </p:cNvSpPr>
          <p:nvPr>
            <p:ph idx="1"/>
          </p:nvPr>
        </p:nvSpPr>
        <p:spPr>
          <a:xfrm>
            <a:off x="612116" y="980728"/>
            <a:ext cx="7776308" cy="5184576"/>
          </a:xfrm>
        </p:spPr>
        <p:txBody>
          <a:bodyPr>
            <a:normAutofit/>
          </a:bodyPr>
          <a:lstStyle/>
          <a:p>
            <a:pPr marL="167923" lvl="1" indent="-167923">
              <a:spcBef>
                <a:spcPts val="1350"/>
              </a:spcBef>
            </a:pPr>
            <a:r>
              <a:rPr lang="en-US" sz="2200" dirty="0" smtClean="0"/>
              <a:t>Implementation of a natural language processing system capable of </a:t>
            </a:r>
            <a:r>
              <a:rPr lang="en-US" sz="1900" dirty="0" smtClean="0"/>
              <a:t>build </a:t>
            </a:r>
            <a:r>
              <a:rPr lang="en-US" sz="1900" dirty="0"/>
              <a:t>the object assembly </a:t>
            </a:r>
            <a:r>
              <a:rPr lang="en-US" sz="1900" dirty="0" smtClean="0"/>
              <a:t>graph with information of:</a:t>
            </a:r>
            <a:endParaRPr lang="en-US" sz="2200" dirty="0" smtClean="0"/>
          </a:p>
          <a:p>
            <a:pPr lvl="1"/>
            <a:r>
              <a:rPr lang="en-US" sz="1900" dirty="0" smtClean="0"/>
              <a:t>The assembly parts</a:t>
            </a:r>
          </a:p>
          <a:p>
            <a:pPr lvl="1"/>
            <a:r>
              <a:rPr lang="en-US" sz="1900" dirty="0" smtClean="0"/>
              <a:t>Any necessary tools needed to perform the object assembly</a:t>
            </a:r>
          </a:p>
          <a:p>
            <a:pPr lvl="1"/>
            <a:r>
              <a:rPr lang="en-US" sz="1900" dirty="0" smtClean="0"/>
              <a:t>Spatial relation between the assembly parts</a:t>
            </a:r>
          </a:p>
          <a:p>
            <a:pPr lvl="1"/>
            <a:endParaRPr lang="en-US" sz="1900" dirty="0" smtClean="0"/>
          </a:p>
          <a:p>
            <a:pPr lvl="1"/>
            <a:endParaRPr lang="en-US" sz="1900" dirty="0" smtClean="0"/>
          </a:p>
        </p:txBody>
      </p:sp>
      <p:sp>
        <p:nvSpPr>
          <p:cNvPr id="4" name="Slide Number Placeholder 3"/>
          <p:cNvSpPr>
            <a:spLocks noGrp="1"/>
          </p:cNvSpPr>
          <p:nvPr>
            <p:ph type="sldNum" sz="quarter" idx="12"/>
          </p:nvPr>
        </p:nvSpPr>
        <p:spPr/>
        <p:txBody>
          <a:bodyPr/>
          <a:lstStyle/>
          <a:p>
            <a:fld id="{2A013F82-EE5E-44EE-A61D-E31C6657F26F}" type="slidenum">
              <a:rPr lang="pt-PT" smtClean="0"/>
              <a:pPr/>
              <a:t>39</a:t>
            </a:fld>
            <a:r>
              <a:rPr lang="pt-PT" smtClean="0"/>
              <a:t> / 40</a:t>
            </a:r>
            <a:endParaRPr lang="pt-PT" dirty="0"/>
          </a:p>
        </p:txBody>
      </p:sp>
    </p:spTree>
    <p:extLst>
      <p:ext uri="{BB962C8B-B14F-4D97-AF65-F5344CB8AC3E}">
        <p14:creationId xmlns:p14="http://schemas.microsoft.com/office/powerpoint/2010/main" val="412613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smtClean="0">
                <a:solidFill>
                  <a:srgbClr val="92D050"/>
                </a:solidFill>
              </a:rPr>
              <a:t>1.b. Objectives</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r>
              <a:rPr lang="en-US" sz="2000" dirty="0" smtClean="0"/>
              <a:t>Development of an information extraction system capable to recognize:</a:t>
            </a:r>
          </a:p>
          <a:p>
            <a:pPr lvl="1"/>
            <a:r>
              <a:rPr lang="en-US" sz="1700" dirty="0" smtClean="0"/>
              <a:t>The objects being assembled and their parts</a:t>
            </a:r>
          </a:p>
          <a:p>
            <a:pPr lvl="1"/>
            <a:r>
              <a:rPr lang="en-US" sz="1700" dirty="0" smtClean="0"/>
              <a:t>Tools necessary to perform the assembly</a:t>
            </a:r>
          </a:p>
          <a:p>
            <a:pPr lvl="1"/>
            <a:r>
              <a:rPr lang="en-US" sz="1700" dirty="0" smtClean="0"/>
              <a:t>The assembly order</a:t>
            </a:r>
          </a:p>
          <a:p>
            <a:pPr lvl="1"/>
            <a:r>
              <a:rPr lang="en-US" sz="1700" dirty="0" smtClean="0"/>
              <a:t>The spatial relations between the assembly parts</a:t>
            </a:r>
          </a:p>
        </p:txBody>
      </p:sp>
      <p:sp>
        <p:nvSpPr>
          <p:cNvPr id="7"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smtClean="0">
                <a:solidFill>
                  <a:schemeClr val="accent3">
                    <a:lumMod val="75000"/>
                  </a:schemeClr>
                </a:solidFill>
              </a:rPr>
              <a:t>Introduction </a:t>
            </a:r>
            <a:endParaRPr lang="en-US" sz="2600" dirty="0">
              <a:solidFill>
                <a:schemeClr val="accent3">
                  <a:lumMod val="75000"/>
                </a:schemeClr>
              </a:solidFill>
            </a:endParaRPr>
          </a:p>
        </p:txBody>
      </p:sp>
      <p:pic>
        <p:nvPicPr>
          <p:cNvPr id="9" name="Picture 6" descr="http://si.wsj.net/public/resources/images/IV-AA711_ROBOTc_J_201505281619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996952"/>
            <a:ext cx="4314102" cy="2874569"/>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7">
            <a:hlinkClick r:id="rId4"/>
          </p:cNvPr>
          <p:cNvSpPr txBox="1"/>
          <p:nvPr/>
        </p:nvSpPr>
        <p:spPr>
          <a:xfrm>
            <a:off x="3347865" y="6002436"/>
            <a:ext cx="2488182" cy="313932"/>
          </a:xfrm>
          <a:prstGeom prst="rect">
            <a:avLst/>
          </a:prstGeom>
          <a:noFill/>
        </p:spPr>
        <p:txBody>
          <a:bodyPr wrap="none" rtlCol="0">
            <a:spAutoFit/>
          </a:bodyPr>
          <a:lstStyle/>
          <a:p>
            <a:pPr algn="ctr">
              <a:lnSpc>
                <a:spcPct val="90000"/>
              </a:lnSpc>
            </a:pPr>
            <a:r>
              <a:rPr lang="en-US" sz="1600" u="sng" dirty="0" smtClean="0"/>
              <a:t>Small parts assembly robot</a:t>
            </a:r>
            <a:endParaRPr lang="en-US" sz="1600" u="sng"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4</a:t>
            </a:fld>
            <a:r>
              <a:rPr lang="pt-PT" smtClean="0"/>
              <a:t> / 40</a:t>
            </a:r>
            <a:endParaRPr lang="pt-PT" dirty="0"/>
          </a:p>
        </p:txBody>
      </p:sp>
    </p:spTree>
    <p:extLst>
      <p:ext uri="{BB962C8B-B14F-4D97-AF65-F5344CB8AC3E}">
        <p14:creationId xmlns:p14="http://schemas.microsoft.com/office/powerpoint/2010/main" val="619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9631" y="3429000"/>
            <a:ext cx="6520997" cy="1296144"/>
          </a:xfrm>
        </p:spPr>
        <p:txBody>
          <a:bodyPr anchor="ctr">
            <a:noAutofit/>
          </a:bodyPr>
          <a:lstStyle/>
          <a:p>
            <a:pPr algn="ctr"/>
            <a:r>
              <a:rPr lang="en-US" sz="6000" dirty="0" smtClean="0">
                <a:solidFill>
                  <a:schemeClr val="accent2">
                    <a:lumMod val="60000"/>
                    <a:lumOff val="40000"/>
                  </a:schemeClr>
                </a:solidFill>
              </a:rPr>
              <a:t>Questions?</a:t>
            </a:r>
            <a:endParaRPr lang="en-US" sz="6000" dirty="0">
              <a:solidFill>
                <a:schemeClr val="accent2">
                  <a:lumMod val="60000"/>
                  <a:lumOff val="40000"/>
                </a:schemeClr>
              </a:solidFill>
            </a:endParaRPr>
          </a:p>
        </p:txBody>
      </p:sp>
      <p:sp>
        <p:nvSpPr>
          <p:cNvPr id="4" name="Título 1"/>
          <p:cNvSpPr txBox="1">
            <a:spLocks/>
          </p:cNvSpPr>
          <p:nvPr/>
        </p:nvSpPr>
        <p:spPr>
          <a:xfrm>
            <a:off x="1259631" y="2060848"/>
            <a:ext cx="6520997" cy="1296144"/>
          </a:xfrm>
          <a:prstGeom prst="rect">
            <a:avLst/>
          </a:prstGeom>
        </p:spPr>
        <p:txBody>
          <a:bodyPr vert="horz" lIns="91440" tIns="45720" rIns="91440" bIns="45720" rtlCol="0" anchor="ctr">
            <a:noAutofit/>
          </a:bodyPr>
          <a:lstStyle>
            <a:lvl1pPr algn="l" defTabSz="685983" rtl="0" eaLnBrk="1" latinLnBrk="0" hangingPunct="1">
              <a:lnSpc>
                <a:spcPct val="80000"/>
              </a:lnSpc>
              <a:spcBef>
                <a:spcPct val="0"/>
              </a:spcBef>
              <a:buNone/>
              <a:defRPr sz="3601" b="0" kern="1200" cap="none" spc="75" baseline="0">
                <a:solidFill>
                  <a:schemeClr val="tx1"/>
                </a:solidFill>
                <a:latin typeface="+mj-lt"/>
                <a:ea typeface="+mj-ea"/>
                <a:cs typeface="+mj-cs"/>
              </a:defRPr>
            </a:lvl1pPr>
          </a:lstStyle>
          <a:p>
            <a:pPr algn="ctr"/>
            <a:r>
              <a:rPr lang="en-US" sz="6000" dirty="0" smtClean="0"/>
              <a:t>Thank you!</a:t>
            </a:r>
            <a:endParaRPr lang="en-US" sz="6000" dirty="0"/>
          </a:p>
        </p:txBody>
      </p:sp>
    </p:spTree>
    <p:extLst>
      <p:ext uri="{BB962C8B-B14F-4D97-AF65-F5344CB8AC3E}">
        <p14:creationId xmlns:p14="http://schemas.microsoft.com/office/powerpoint/2010/main" val="415416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solidFill>
                  <a:srgbClr val="92D050"/>
                </a:solidFill>
              </a:rPr>
              <a:t>2.a. </a:t>
            </a:r>
            <a:r>
              <a:rPr lang="en-US" sz="2600" dirty="0" smtClean="0">
                <a:solidFill>
                  <a:srgbClr val="92D050"/>
                </a:solidFill>
              </a:rPr>
              <a:t>Related work</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Pick and place of objects</a:t>
            </a:r>
          </a:p>
          <a:p>
            <a:pPr algn="just">
              <a:lnSpc>
                <a:spcPct val="100000"/>
              </a:lnSpc>
            </a:pPr>
            <a:endParaRPr lang="en-US" sz="2300" dirty="0" smtClean="0"/>
          </a:p>
          <a:p>
            <a:pPr algn="just">
              <a:lnSpc>
                <a:spcPct val="100000"/>
              </a:lnSpc>
            </a:pPr>
            <a:endParaRPr lang="pt-PT" dirty="0" smtClean="0"/>
          </a:p>
          <a:p>
            <a:pPr algn="just">
              <a:lnSpc>
                <a:spcPct val="100000"/>
              </a:lnSpc>
            </a:pPr>
            <a:endParaRPr lang="pt-PT" dirty="0"/>
          </a:p>
          <a:p>
            <a:pPr algn="just">
              <a:lnSpc>
                <a:spcPct val="100000"/>
              </a:lnSpc>
            </a:pPr>
            <a:endParaRPr lang="pt-PT" dirty="0" smtClean="0"/>
          </a:p>
          <a:p>
            <a:pPr algn="just">
              <a:lnSpc>
                <a:spcPct val="100000"/>
              </a:lnSpc>
            </a:pPr>
            <a:endParaRPr lang="pt-PT" dirty="0"/>
          </a:p>
          <a:p>
            <a:pPr algn="just">
              <a:lnSpc>
                <a:spcPct val="100000"/>
              </a:lnSpc>
            </a:pPr>
            <a:endParaRPr lang="pt-PT" dirty="0" smtClean="0"/>
          </a:p>
          <a:p>
            <a:pPr marL="0" indent="0" algn="just">
              <a:lnSpc>
                <a:spcPct val="100000"/>
              </a:lnSpc>
              <a:buNone/>
            </a:pPr>
            <a:endParaRPr lang="pt-PT" dirty="0" smtClean="0"/>
          </a:p>
          <a:p>
            <a:pPr algn="just">
              <a:lnSpc>
                <a:spcPct val="100000"/>
              </a:lnSpc>
            </a:pPr>
            <a:r>
              <a:rPr lang="pt-PT" dirty="0" err="1" smtClean="0"/>
              <a:t>Watanabe</a:t>
            </a:r>
            <a:r>
              <a:rPr lang="pt-PT" dirty="0"/>
              <a:t>, K.; </a:t>
            </a:r>
            <a:r>
              <a:rPr lang="pt-PT" dirty="0" err="1"/>
              <a:t>Jayawardena</a:t>
            </a:r>
            <a:r>
              <a:rPr lang="pt-PT" dirty="0"/>
              <a:t>, C.; </a:t>
            </a:r>
            <a:r>
              <a:rPr lang="pt-PT" dirty="0" err="1"/>
              <a:t>Izumi</a:t>
            </a:r>
            <a:r>
              <a:rPr lang="pt-PT" dirty="0"/>
              <a:t>, K., "</a:t>
            </a:r>
            <a:r>
              <a:rPr lang="pt-PT" dirty="0" err="1"/>
              <a:t>Approximate</a:t>
            </a:r>
            <a:r>
              <a:rPr lang="pt-PT" dirty="0"/>
              <a:t> </a:t>
            </a:r>
            <a:r>
              <a:rPr lang="pt-PT" dirty="0" err="1"/>
              <a:t>Decision</a:t>
            </a:r>
            <a:r>
              <a:rPr lang="pt-PT" dirty="0"/>
              <a:t> </a:t>
            </a:r>
            <a:r>
              <a:rPr lang="pt-PT" dirty="0" err="1"/>
              <a:t>Making</a:t>
            </a:r>
            <a:r>
              <a:rPr lang="pt-PT" dirty="0"/>
              <a:t> </a:t>
            </a:r>
            <a:r>
              <a:rPr lang="pt-PT" dirty="0" err="1"/>
              <a:t>by</a:t>
            </a:r>
            <a:r>
              <a:rPr lang="pt-PT" dirty="0"/>
              <a:t> Natural </a:t>
            </a:r>
            <a:r>
              <a:rPr lang="pt-PT" dirty="0" err="1"/>
              <a:t>Language</a:t>
            </a:r>
            <a:r>
              <a:rPr lang="pt-PT" dirty="0"/>
              <a:t> </a:t>
            </a:r>
            <a:r>
              <a:rPr lang="pt-PT" dirty="0" err="1"/>
              <a:t>Commands</a:t>
            </a:r>
            <a:r>
              <a:rPr lang="pt-PT" dirty="0"/>
              <a:t> for Robots," in IEEE Industrial </a:t>
            </a:r>
            <a:r>
              <a:rPr lang="pt-PT" dirty="0" err="1"/>
              <a:t>Electronics</a:t>
            </a:r>
            <a:r>
              <a:rPr lang="pt-PT" dirty="0"/>
              <a:t>, IECON 2006 - 32nd </a:t>
            </a:r>
            <a:r>
              <a:rPr lang="pt-PT" dirty="0" err="1"/>
              <a:t>Annual</a:t>
            </a:r>
            <a:r>
              <a:rPr lang="pt-PT" dirty="0"/>
              <a:t> Conference </a:t>
            </a:r>
            <a:r>
              <a:rPr lang="pt-PT" dirty="0" err="1"/>
              <a:t>on</a:t>
            </a:r>
            <a:r>
              <a:rPr lang="pt-PT" dirty="0"/>
              <a:t> , vol., no., pp.4480-4485, 6-10 Nov. </a:t>
            </a:r>
            <a:r>
              <a:rPr lang="pt-PT" dirty="0"/>
              <a:t>2006, </a:t>
            </a:r>
            <a:r>
              <a:rPr lang="pt-PT" dirty="0" err="1"/>
              <a:t>doi</a:t>
            </a:r>
            <a:r>
              <a:rPr lang="pt-PT" dirty="0"/>
              <a:t>: 10.1109/IECON.2006.347974</a:t>
            </a:r>
            <a:endParaRPr lang="en-US" dirty="0"/>
          </a:p>
          <a:p>
            <a:pPr lvl="2" algn="just">
              <a:lnSpc>
                <a:spcPct val="100000"/>
              </a:lnSpc>
            </a:pPr>
            <a:endParaRPr lang="en-US" sz="1600" dirty="0" smtClean="0"/>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smtClean="0">
                <a:solidFill>
                  <a:schemeClr val="accent3">
                    <a:lumMod val="75000"/>
                  </a:schemeClr>
                </a:solidFill>
              </a:rPr>
              <a:t>Related work</a:t>
            </a:r>
            <a:endParaRPr lang="en-US" sz="2600" dirty="0">
              <a:solidFill>
                <a:schemeClr val="accent3">
                  <a:lumMod val="75000"/>
                </a:schemeClr>
              </a:solidFill>
            </a:endParaRPr>
          </a:p>
        </p:txBody>
      </p:sp>
      <p:sp>
        <p:nvSpPr>
          <p:cNvPr id="4" name="Slide Number Placeholder 3"/>
          <p:cNvSpPr>
            <a:spLocks noGrp="1"/>
          </p:cNvSpPr>
          <p:nvPr>
            <p:ph type="sldNum" sz="quarter" idx="12"/>
          </p:nvPr>
        </p:nvSpPr>
        <p:spPr/>
        <p:txBody>
          <a:bodyPr/>
          <a:lstStyle/>
          <a:p>
            <a:fld id="{2A013F82-EE5E-44EE-A61D-E31C6657F26F}" type="slidenum">
              <a:rPr lang="pt-PT" smtClean="0"/>
              <a:pPr/>
              <a:t>5</a:t>
            </a:fld>
            <a:r>
              <a:rPr lang="pt-PT" smtClean="0"/>
              <a:t> / 40</a:t>
            </a:r>
            <a:endParaRPr lang="pt-PT" dirty="0"/>
          </a:p>
        </p:txBody>
      </p:sp>
      <p:pic>
        <p:nvPicPr>
          <p:cNvPr id="5" name="Picture 4"/>
          <p:cNvPicPr>
            <a:picLocks noChangeAspect="1"/>
          </p:cNvPicPr>
          <p:nvPr/>
        </p:nvPicPr>
        <p:blipFill>
          <a:blip r:embed="rId3"/>
          <a:stretch>
            <a:fillRect/>
          </a:stretch>
        </p:blipFill>
        <p:spPr>
          <a:xfrm>
            <a:off x="1194289" y="1772816"/>
            <a:ext cx="2852510" cy="2112461"/>
          </a:xfrm>
          <a:prstGeom prst="rect">
            <a:avLst/>
          </a:prstGeom>
        </p:spPr>
      </p:pic>
      <p:sp>
        <p:nvSpPr>
          <p:cNvPr id="7" name="CaixaDeTexto 7">
            <a:hlinkClick r:id="rId4"/>
          </p:cNvPr>
          <p:cNvSpPr txBox="1"/>
          <p:nvPr/>
        </p:nvSpPr>
        <p:spPr>
          <a:xfrm>
            <a:off x="1547664" y="3978765"/>
            <a:ext cx="2079415" cy="535531"/>
          </a:xfrm>
          <a:prstGeom prst="rect">
            <a:avLst/>
          </a:prstGeom>
          <a:noFill/>
        </p:spPr>
        <p:txBody>
          <a:bodyPr wrap="none" rtlCol="0">
            <a:spAutoFit/>
          </a:bodyPr>
          <a:lstStyle/>
          <a:p>
            <a:pPr algn="ctr">
              <a:lnSpc>
                <a:spcPct val="90000"/>
              </a:lnSpc>
            </a:pPr>
            <a:r>
              <a:rPr lang="en-US" sz="1600" u="sng" dirty="0"/>
              <a:t>Position </a:t>
            </a:r>
            <a:r>
              <a:rPr lang="en-US" sz="1600" u="sng" dirty="0" smtClean="0"/>
              <a:t>information</a:t>
            </a:r>
          </a:p>
          <a:p>
            <a:pPr algn="ctr">
              <a:lnSpc>
                <a:spcPct val="90000"/>
              </a:lnSpc>
            </a:pPr>
            <a:r>
              <a:rPr lang="en-US" sz="1600" u="sng" dirty="0" smtClean="0"/>
              <a:t>perception </a:t>
            </a:r>
            <a:r>
              <a:rPr lang="en-US" sz="1600" u="sng" dirty="0"/>
              <a:t>by the user</a:t>
            </a:r>
            <a:endParaRPr lang="en-US" sz="1600" u="sng" dirty="0"/>
          </a:p>
        </p:txBody>
      </p:sp>
      <p:pic>
        <p:nvPicPr>
          <p:cNvPr id="12" name="Picture 11"/>
          <p:cNvPicPr>
            <a:picLocks noChangeAspect="1"/>
          </p:cNvPicPr>
          <p:nvPr/>
        </p:nvPicPr>
        <p:blipFill>
          <a:blip r:embed="rId5"/>
          <a:stretch>
            <a:fillRect/>
          </a:stretch>
        </p:blipFill>
        <p:spPr>
          <a:xfrm>
            <a:off x="4860032" y="1772816"/>
            <a:ext cx="2814977" cy="2112461"/>
          </a:xfrm>
          <a:prstGeom prst="rect">
            <a:avLst/>
          </a:prstGeom>
        </p:spPr>
      </p:pic>
      <p:sp>
        <p:nvSpPr>
          <p:cNvPr id="13" name="CaixaDeTexto 7">
            <a:hlinkClick r:id="rId4"/>
          </p:cNvPr>
          <p:cNvSpPr txBox="1"/>
          <p:nvPr/>
        </p:nvSpPr>
        <p:spPr>
          <a:xfrm>
            <a:off x="5493382" y="3978765"/>
            <a:ext cx="1834156" cy="313932"/>
          </a:xfrm>
          <a:prstGeom prst="rect">
            <a:avLst/>
          </a:prstGeom>
          <a:noFill/>
        </p:spPr>
        <p:txBody>
          <a:bodyPr wrap="none" rtlCol="0">
            <a:spAutoFit/>
          </a:bodyPr>
          <a:lstStyle/>
          <a:p>
            <a:pPr algn="ctr">
              <a:lnSpc>
                <a:spcPct val="90000"/>
              </a:lnSpc>
            </a:pPr>
            <a:r>
              <a:rPr lang="pt-PT" sz="1600" u="sng" dirty="0"/>
              <a:t>E</a:t>
            </a:r>
            <a:r>
              <a:rPr lang="pt-PT" sz="1600" u="sng" dirty="0" smtClean="0"/>
              <a:t>xperimental </a:t>
            </a:r>
            <a:r>
              <a:rPr lang="pt-PT" sz="1600" u="sng" dirty="0" err="1"/>
              <a:t>setup</a:t>
            </a:r>
            <a:endParaRPr lang="en-US" sz="1600" u="sng" dirty="0"/>
          </a:p>
        </p:txBody>
      </p:sp>
    </p:spTree>
    <p:extLst>
      <p:ext uri="{BB962C8B-B14F-4D97-AF65-F5344CB8AC3E}">
        <p14:creationId xmlns:p14="http://schemas.microsoft.com/office/powerpoint/2010/main" val="108270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solidFill>
                  <a:srgbClr val="92D050"/>
                </a:solidFill>
              </a:rPr>
              <a:t>2.b. </a:t>
            </a:r>
            <a:r>
              <a:rPr lang="en-US" sz="2600" dirty="0"/>
              <a:t>Related work</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Assembly of small objects</a:t>
            </a:r>
            <a:endParaRPr lang="en-US" sz="2300" dirty="0" smtClean="0"/>
          </a:p>
          <a:p>
            <a:pPr algn="just">
              <a:lnSpc>
                <a:spcPct val="100000"/>
              </a:lnSpc>
            </a:pPr>
            <a:endParaRPr lang="en-US" sz="2300" dirty="0" smtClean="0"/>
          </a:p>
          <a:p>
            <a:pPr algn="just">
              <a:lnSpc>
                <a:spcPct val="100000"/>
              </a:lnSpc>
            </a:pPr>
            <a:endParaRPr lang="en-US" sz="2300" dirty="0"/>
          </a:p>
          <a:p>
            <a:pPr algn="just">
              <a:lnSpc>
                <a:spcPct val="100000"/>
              </a:lnSpc>
            </a:pPr>
            <a:endParaRPr lang="en-US" sz="2300" dirty="0" smtClean="0"/>
          </a:p>
          <a:p>
            <a:pPr algn="just">
              <a:lnSpc>
                <a:spcPct val="100000"/>
              </a:lnSpc>
            </a:pPr>
            <a:endParaRPr lang="en-US" sz="2300" dirty="0"/>
          </a:p>
          <a:p>
            <a:pPr algn="just">
              <a:lnSpc>
                <a:spcPct val="100000"/>
              </a:lnSpc>
            </a:pPr>
            <a:endParaRPr lang="en-US" sz="2300" dirty="0" smtClean="0"/>
          </a:p>
          <a:p>
            <a:pPr algn="just">
              <a:lnSpc>
                <a:spcPct val="100000"/>
              </a:lnSpc>
            </a:pPr>
            <a:endParaRPr lang="en-US" sz="2300" dirty="0"/>
          </a:p>
          <a:p>
            <a:pPr algn="just">
              <a:lnSpc>
                <a:spcPct val="100000"/>
              </a:lnSpc>
            </a:pPr>
            <a:endParaRPr lang="en-US" sz="2300" dirty="0"/>
          </a:p>
          <a:p>
            <a:pPr algn="just">
              <a:lnSpc>
                <a:spcPct val="100000"/>
              </a:lnSpc>
            </a:pPr>
            <a:r>
              <a:rPr lang="en-US" dirty="0" err="1"/>
              <a:t>Stenmark</a:t>
            </a:r>
            <a:r>
              <a:rPr lang="en-US" dirty="0"/>
              <a:t>, M.; </a:t>
            </a:r>
            <a:r>
              <a:rPr lang="en-US" dirty="0" err="1"/>
              <a:t>Nugues</a:t>
            </a:r>
            <a:r>
              <a:rPr lang="en-US" dirty="0"/>
              <a:t>, P., "Natural language programming of industrial robots," in </a:t>
            </a:r>
            <a:r>
              <a:rPr lang="en-US" i="1" dirty="0"/>
              <a:t>Robotics (ISR), 2013 44th International Symposium on</a:t>
            </a:r>
            <a:r>
              <a:rPr lang="en-US" dirty="0"/>
              <a:t> , vol., no., pp.1-5, 24-26 Oct. </a:t>
            </a:r>
            <a:r>
              <a:rPr lang="en-US" dirty="0" smtClean="0"/>
              <a:t>2013, </a:t>
            </a:r>
            <a:r>
              <a:rPr lang="en-US" dirty="0" err="1" smtClean="0"/>
              <a:t>doi</a:t>
            </a:r>
            <a:r>
              <a:rPr lang="en-US" dirty="0"/>
              <a:t>: 10.1109/ISR.2013.6695630</a:t>
            </a:r>
            <a:endParaRPr lang="en-US" dirty="0"/>
          </a:p>
          <a:p>
            <a:pPr lvl="2" algn="just">
              <a:lnSpc>
                <a:spcPct val="100000"/>
              </a:lnSpc>
            </a:pPr>
            <a:endParaRPr lang="en-US" sz="1600" dirty="0" smtClean="0"/>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smtClean="0">
                <a:solidFill>
                  <a:schemeClr val="accent3">
                    <a:lumMod val="75000"/>
                  </a:schemeClr>
                </a:solidFill>
              </a:rPr>
              <a:t>Related work</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6</a:t>
            </a:fld>
            <a:r>
              <a:rPr lang="pt-PT" smtClean="0"/>
              <a:t> / 40</a:t>
            </a:r>
            <a:endParaRPr lang="pt-PT" dirty="0"/>
          </a:p>
        </p:txBody>
      </p:sp>
      <p:pic>
        <p:nvPicPr>
          <p:cNvPr id="4" name="Picture 3"/>
          <p:cNvPicPr>
            <a:picLocks noChangeAspect="1"/>
          </p:cNvPicPr>
          <p:nvPr/>
        </p:nvPicPr>
        <p:blipFill>
          <a:blip r:embed="rId3"/>
          <a:stretch>
            <a:fillRect/>
          </a:stretch>
        </p:blipFill>
        <p:spPr>
          <a:xfrm>
            <a:off x="3370998" y="2187117"/>
            <a:ext cx="1633050" cy="1548000"/>
          </a:xfrm>
          <a:prstGeom prst="rect">
            <a:avLst/>
          </a:prstGeom>
        </p:spPr>
      </p:pic>
      <p:pic>
        <p:nvPicPr>
          <p:cNvPr id="6" name="Picture 5"/>
          <p:cNvPicPr>
            <a:picLocks noChangeAspect="1"/>
          </p:cNvPicPr>
          <p:nvPr/>
        </p:nvPicPr>
        <p:blipFill>
          <a:blip r:embed="rId4"/>
          <a:stretch>
            <a:fillRect/>
          </a:stretch>
        </p:blipFill>
        <p:spPr>
          <a:xfrm>
            <a:off x="5155014" y="1484784"/>
            <a:ext cx="1403850" cy="2952667"/>
          </a:xfrm>
          <a:prstGeom prst="rect">
            <a:avLst/>
          </a:prstGeom>
        </p:spPr>
      </p:pic>
      <p:pic>
        <p:nvPicPr>
          <p:cNvPr id="7" name="Picture 6"/>
          <p:cNvPicPr>
            <a:picLocks noChangeAspect="1"/>
          </p:cNvPicPr>
          <p:nvPr/>
        </p:nvPicPr>
        <p:blipFill>
          <a:blip r:embed="rId5"/>
          <a:stretch>
            <a:fillRect/>
          </a:stretch>
        </p:blipFill>
        <p:spPr>
          <a:xfrm>
            <a:off x="6742506" y="1484784"/>
            <a:ext cx="1561734" cy="2952668"/>
          </a:xfrm>
          <a:prstGeom prst="rect">
            <a:avLst/>
          </a:prstGeom>
        </p:spPr>
      </p:pic>
      <p:pic>
        <p:nvPicPr>
          <p:cNvPr id="9" name="Picture 8"/>
          <p:cNvPicPr>
            <a:picLocks noChangeAspect="1"/>
          </p:cNvPicPr>
          <p:nvPr/>
        </p:nvPicPr>
        <p:blipFill>
          <a:blip r:embed="rId6"/>
          <a:stretch>
            <a:fillRect/>
          </a:stretch>
        </p:blipFill>
        <p:spPr>
          <a:xfrm>
            <a:off x="739948" y="2155379"/>
            <a:ext cx="2463900" cy="1755834"/>
          </a:xfrm>
          <a:prstGeom prst="rect">
            <a:avLst/>
          </a:prstGeom>
        </p:spPr>
      </p:pic>
      <p:sp>
        <p:nvSpPr>
          <p:cNvPr id="10" name="CaixaDeTexto 7">
            <a:hlinkClick r:id="rId7"/>
          </p:cNvPr>
          <p:cNvSpPr txBox="1"/>
          <p:nvPr/>
        </p:nvSpPr>
        <p:spPr>
          <a:xfrm>
            <a:off x="1547664" y="4581128"/>
            <a:ext cx="5811207" cy="313932"/>
          </a:xfrm>
          <a:prstGeom prst="rect">
            <a:avLst/>
          </a:prstGeom>
          <a:noFill/>
        </p:spPr>
        <p:txBody>
          <a:bodyPr wrap="none" rtlCol="0">
            <a:spAutoFit/>
          </a:bodyPr>
          <a:lstStyle/>
          <a:p>
            <a:pPr algn="ctr">
              <a:lnSpc>
                <a:spcPct val="90000"/>
              </a:lnSpc>
            </a:pPr>
            <a:r>
              <a:rPr lang="en-US" sz="1600" u="sng" dirty="0" smtClean="0"/>
              <a:t>Natural language processing pipeline for assembly of small objects</a:t>
            </a:r>
            <a:endParaRPr lang="en-US" sz="1600" u="sng" dirty="0"/>
          </a:p>
        </p:txBody>
      </p:sp>
    </p:spTree>
    <p:extLst>
      <p:ext uri="{BB962C8B-B14F-4D97-AF65-F5344CB8AC3E}">
        <p14:creationId xmlns:p14="http://schemas.microsoft.com/office/powerpoint/2010/main" val="324439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solidFill>
                  <a:srgbClr val="92D050"/>
                </a:solidFill>
              </a:rPr>
              <a:t>2.c. </a:t>
            </a:r>
            <a:r>
              <a:rPr lang="en-US" sz="2600" dirty="0"/>
              <a:t>Related work</a:t>
            </a:r>
            <a:endParaRPr lang="en-US" sz="2600" dirty="0">
              <a:solidFill>
                <a:srgbClr val="92D050"/>
              </a:solidFill>
            </a:endParaRPr>
          </a:p>
        </p:txBody>
      </p:sp>
      <p:sp>
        <p:nvSpPr>
          <p:cNvPr id="3" name="Marcador de Posição de Conteúdo 2"/>
          <p:cNvSpPr>
            <a:spLocks noGrp="1"/>
          </p:cNvSpPr>
          <p:nvPr>
            <p:ph idx="1"/>
          </p:nvPr>
        </p:nvSpPr>
        <p:spPr/>
        <p:txBody>
          <a:bodyPr>
            <a:normAutofit lnSpcReduction="10000"/>
          </a:bodyPr>
          <a:lstStyle/>
          <a:p>
            <a:pPr algn="just">
              <a:lnSpc>
                <a:spcPct val="100000"/>
              </a:lnSpc>
            </a:pPr>
            <a:r>
              <a:rPr lang="en-US" sz="2300" dirty="0" smtClean="0"/>
              <a:t>Control of an humanoid robot</a:t>
            </a:r>
          </a:p>
          <a:p>
            <a:pPr algn="just">
              <a:lnSpc>
                <a:spcPct val="100000"/>
              </a:lnSpc>
            </a:pPr>
            <a:endParaRPr lang="en-US" sz="2300" dirty="0" smtClean="0"/>
          </a:p>
          <a:p>
            <a:pPr algn="just">
              <a:lnSpc>
                <a:spcPct val="100000"/>
              </a:lnSpc>
            </a:pPr>
            <a:endParaRPr lang="en-US" sz="2300" dirty="0"/>
          </a:p>
          <a:p>
            <a:pPr algn="just">
              <a:lnSpc>
                <a:spcPct val="100000"/>
              </a:lnSpc>
            </a:pPr>
            <a:endParaRPr lang="en-US" sz="2300" dirty="0" smtClean="0"/>
          </a:p>
          <a:p>
            <a:pPr algn="just">
              <a:lnSpc>
                <a:spcPct val="100000"/>
              </a:lnSpc>
            </a:pPr>
            <a:endParaRPr lang="en-US" sz="2300" dirty="0"/>
          </a:p>
          <a:p>
            <a:pPr algn="just">
              <a:lnSpc>
                <a:spcPct val="100000"/>
              </a:lnSpc>
            </a:pPr>
            <a:endParaRPr lang="en-US" sz="2300" dirty="0" smtClean="0"/>
          </a:p>
          <a:p>
            <a:pPr algn="just">
              <a:lnSpc>
                <a:spcPct val="100000"/>
              </a:lnSpc>
            </a:pPr>
            <a:endParaRPr lang="en-US" sz="2300" dirty="0" smtClean="0"/>
          </a:p>
          <a:p>
            <a:pPr algn="just">
              <a:lnSpc>
                <a:spcPct val="100000"/>
              </a:lnSpc>
            </a:pPr>
            <a:endParaRPr lang="en-US" sz="2300" dirty="0"/>
          </a:p>
          <a:p>
            <a:pPr algn="just">
              <a:lnSpc>
                <a:spcPct val="100000"/>
              </a:lnSpc>
            </a:pPr>
            <a:r>
              <a:rPr lang="en-US" dirty="0" err="1"/>
              <a:t>Barabas</a:t>
            </a:r>
            <a:r>
              <a:rPr lang="en-US" dirty="0"/>
              <a:t>, P.; Kovacs, L.; </a:t>
            </a:r>
            <a:r>
              <a:rPr lang="en-US" dirty="0" err="1"/>
              <a:t>Vircikova</a:t>
            </a:r>
            <a:r>
              <a:rPr lang="en-US" dirty="0"/>
              <a:t>, M., "Robot controlling in natural language," in </a:t>
            </a:r>
            <a:r>
              <a:rPr lang="en-US" i="1" dirty="0"/>
              <a:t>Cognitive </a:t>
            </a:r>
            <a:r>
              <a:rPr lang="en-US" i="1" dirty="0" err="1"/>
              <a:t>Infocommunications</a:t>
            </a:r>
            <a:r>
              <a:rPr lang="en-US" i="1" dirty="0"/>
              <a:t> (</a:t>
            </a:r>
            <a:r>
              <a:rPr lang="en-US" i="1" dirty="0" err="1"/>
              <a:t>CogInfoCom</a:t>
            </a:r>
            <a:r>
              <a:rPr lang="en-US" i="1" dirty="0"/>
              <a:t>), 2012 IEEE 3rd International Conference on</a:t>
            </a:r>
            <a:r>
              <a:rPr lang="en-US" dirty="0"/>
              <a:t> , vol., no., pp.181-186, 2-5 Dec. </a:t>
            </a:r>
            <a:r>
              <a:rPr lang="en-US" dirty="0" smtClean="0"/>
              <a:t>2012, </a:t>
            </a:r>
            <a:r>
              <a:rPr lang="en-US" dirty="0" err="1" smtClean="0"/>
              <a:t>doi</a:t>
            </a:r>
            <a:r>
              <a:rPr lang="en-US" dirty="0"/>
              <a:t>: 10.1109/CogInfoCom.2012.6421976</a:t>
            </a:r>
            <a:endParaRPr lang="en-US" dirty="0"/>
          </a:p>
          <a:p>
            <a:pPr lvl="2" algn="just">
              <a:lnSpc>
                <a:spcPct val="100000"/>
              </a:lnSpc>
            </a:pPr>
            <a:endParaRPr lang="en-US" sz="1600" dirty="0" smtClean="0"/>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smtClean="0">
                <a:solidFill>
                  <a:schemeClr val="accent3">
                    <a:lumMod val="75000"/>
                  </a:schemeClr>
                </a:solidFill>
              </a:rPr>
              <a:t>Related work</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7</a:t>
            </a:fld>
            <a:r>
              <a:rPr lang="pt-PT" smtClean="0"/>
              <a:t> / 40</a:t>
            </a:r>
            <a:endParaRPr lang="pt-PT" dirty="0"/>
          </a:p>
        </p:txBody>
      </p:sp>
      <p:pic>
        <p:nvPicPr>
          <p:cNvPr id="6" name="Picture 5"/>
          <p:cNvPicPr>
            <a:picLocks noChangeAspect="1"/>
          </p:cNvPicPr>
          <p:nvPr/>
        </p:nvPicPr>
        <p:blipFill>
          <a:blip r:embed="rId3"/>
          <a:stretch>
            <a:fillRect/>
          </a:stretch>
        </p:blipFill>
        <p:spPr>
          <a:xfrm>
            <a:off x="755576" y="1555321"/>
            <a:ext cx="3432571" cy="2767801"/>
          </a:xfrm>
          <a:prstGeom prst="rect">
            <a:avLst/>
          </a:prstGeom>
        </p:spPr>
      </p:pic>
      <p:sp>
        <p:nvSpPr>
          <p:cNvPr id="9" name="CaixaDeTexto 7">
            <a:hlinkClick r:id="rId4"/>
          </p:cNvPr>
          <p:cNvSpPr txBox="1"/>
          <p:nvPr/>
        </p:nvSpPr>
        <p:spPr>
          <a:xfrm>
            <a:off x="1475327" y="4395130"/>
            <a:ext cx="1834156" cy="313932"/>
          </a:xfrm>
          <a:prstGeom prst="rect">
            <a:avLst/>
          </a:prstGeom>
          <a:noFill/>
        </p:spPr>
        <p:txBody>
          <a:bodyPr wrap="none" rtlCol="0">
            <a:spAutoFit/>
          </a:bodyPr>
          <a:lstStyle/>
          <a:p>
            <a:pPr algn="ctr">
              <a:lnSpc>
                <a:spcPct val="90000"/>
              </a:lnSpc>
            </a:pPr>
            <a:r>
              <a:rPr lang="pt-PT" sz="1600" u="sng" dirty="0"/>
              <a:t>E</a:t>
            </a:r>
            <a:r>
              <a:rPr lang="pt-PT" sz="1600" u="sng" dirty="0" smtClean="0"/>
              <a:t>xperimental </a:t>
            </a:r>
            <a:r>
              <a:rPr lang="pt-PT" sz="1600" u="sng" dirty="0" err="1"/>
              <a:t>setup</a:t>
            </a:r>
            <a:endParaRPr lang="en-US" sz="1600" u="sng" dirty="0"/>
          </a:p>
        </p:txBody>
      </p:sp>
      <p:pic>
        <p:nvPicPr>
          <p:cNvPr id="7" name="Picture 6"/>
          <p:cNvPicPr>
            <a:picLocks noChangeAspect="1"/>
          </p:cNvPicPr>
          <p:nvPr/>
        </p:nvPicPr>
        <p:blipFill>
          <a:blip r:embed="rId5"/>
          <a:stretch>
            <a:fillRect/>
          </a:stretch>
        </p:blipFill>
        <p:spPr>
          <a:xfrm>
            <a:off x="4355976" y="1555321"/>
            <a:ext cx="4091093" cy="2767134"/>
          </a:xfrm>
          <a:prstGeom prst="rect">
            <a:avLst/>
          </a:prstGeom>
        </p:spPr>
      </p:pic>
      <p:sp>
        <p:nvSpPr>
          <p:cNvPr id="10" name="CaixaDeTexto 7">
            <a:hlinkClick r:id="rId4"/>
          </p:cNvPr>
          <p:cNvSpPr txBox="1"/>
          <p:nvPr/>
        </p:nvSpPr>
        <p:spPr>
          <a:xfrm>
            <a:off x="4924194" y="4376343"/>
            <a:ext cx="2954655" cy="313932"/>
          </a:xfrm>
          <a:prstGeom prst="rect">
            <a:avLst/>
          </a:prstGeom>
          <a:noFill/>
        </p:spPr>
        <p:txBody>
          <a:bodyPr wrap="none" rtlCol="0">
            <a:spAutoFit/>
          </a:bodyPr>
          <a:lstStyle/>
          <a:p>
            <a:pPr algn="ctr">
              <a:lnSpc>
                <a:spcPct val="90000"/>
              </a:lnSpc>
            </a:pPr>
            <a:r>
              <a:rPr lang="pt-PT" sz="1600" dirty="0" err="1"/>
              <a:t>Nao</a:t>
            </a:r>
            <a:r>
              <a:rPr lang="pt-PT" sz="1600" dirty="0"/>
              <a:t> </a:t>
            </a:r>
            <a:r>
              <a:rPr lang="pt-PT" sz="1600" dirty="0" err="1"/>
              <a:t>controlling</a:t>
            </a:r>
            <a:r>
              <a:rPr lang="pt-PT" sz="1600" dirty="0"/>
              <a:t> </a:t>
            </a:r>
            <a:r>
              <a:rPr lang="pt-PT" sz="1600" dirty="0" err="1"/>
              <a:t>system</a:t>
            </a:r>
            <a:r>
              <a:rPr lang="pt-PT" sz="1600" dirty="0"/>
              <a:t> </a:t>
            </a:r>
            <a:r>
              <a:rPr lang="pt-PT" sz="1600" dirty="0" err="1"/>
              <a:t>structure</a:t>
            </a:r>
            <a:endParaRPr lang="en-US" sz="1600" u="sng" dirty="0"/>
          </a:p>
        </p:txBody>
      </p:sp>
    </p:spTree>
    <p:extLst>
      <p:ext uri="{BB962C8B-B14F-4D97-AF65-F5344CB8AC3E}">
        <p14:creationId xmlns:p14="http://schemas.microsoft.com/office/powerpoint/2010/main" val="314125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3</a:t>
            </a:r>
            <a:r>
              <a:rPr lang="en-US" sz="2600" dirty="0" smtClean="0">
                <a:solidFill>
                  <a:srgbClr val="92D050"/>
                </a:solidFill>
              </a:rPr>
              <a:t>.a. </a:t>
            </a:r>
            <a:r>
              <a:rPr lang="en-US" sz="2400" dirty="0"/>
              <a:t>Dataset text categories</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Dataset with assembly instructions for 3 different types of objects:</a:t>
            </a:r>
          </a:p>
          <a:p>
            <a:pPr lvl="1" algn="just">
              <a:lnSpc>
                <a:spcPct val="100000"/>
              </a:lnSpc>
            </a:pPr>
            <a:r>
              <a:rPr lang="en-US" sz="2000" dirty="0" smtClean="0"/>
              <a:t>Alternators</a:t>
            </a:r>
          </a:p>
          <a:p>
            <a:pPr lvl="1" algn="just">
              <a:lnSpc>
                <a:spcPct val="100000"/>
              </a:lnSpc>
            </a:pPr>
            <a:r>
              <a:rPr lang="en-US" sz="2000" dirty="0" smtClean="0"/>
              <a:t>Engines</a:t>
            </a:r>
          </a:p>
          <a:p>
            <a:pPr lvl="1" algn="just">
              <a:lnSpc>
                <a:spcPct val="100000"/>
              </a:lnSpc>
            </a:pPr>
            <a:r>
              <a:rPr lang="en-US" sz="2000" dirty="0" smtClean="0"/>
              <a:t>Gearboxes</a:t>
            </a:r>
          </a:p>
          <a:p>
            <a:pPr lvl="2" algn="just">
              <a:lnSpc>
                <a:spcPct val="100000"/>
              </a:lnSpc>
            </a:pPr>
            <a:endParaRPr lang="en-US" sz="1600" dirty="0" smtClean="0"/>
          </a:p>
        </p:txBody>
      </p:sp>
      <p:sp>
        <p:nvSpPr>
          <p:cNvPr id="8" name="Título 1"/>
          <p:cNvSpPr txBox="1">
            <a:spLocks/>
          </p:cNvSpPr>
          <p:nvPr/>
        </p:nvSpPr>
        <p:spPr>
          <a:xfrm>
            <a:off x="5436096" y="381000"/>
            <a:ext cx="3104122"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sources</a:t>
            </a:r>
            <a:endParaRPr lang="en-US" sz="2600" dirty="0">
              <a:solidFill>
                <a:schemeClr val="accent3">
                  <a:lumMod val="75000"/>
                </a:schemeClr>
              </a:solidFill>
            </a:endParaRPr>
          </a:p>
        </p:txBody>
      </p:sp>
      <p:pic>
        <p:nvPicPr>
          <p:cNvPr id="3074" name="Picture 2" descr="http://www.aa1car.com/library/alternator_rebuilt.jpg"/>
          <p:cNvPicPr>
            <a:picLocks noChangeAspect="1" noChangeArrowheads="1"/>
          </p:cNvPicPr>
          <p:nvPr/>
        </p:nvPicPr>
        <p:blipFill rotWithShape="1">
          <a:blip r:embed="rId3">
            <a:extLst>
              <a:ext uri="{28A0092B-C50C-407E-A947-70E740481C1C}">
                <a14:useLocalDpi xmlns:a14="http://schemas.microsoft.com/office/drawing/2010/main" val="0"/>
              </a:ext>
            </a:extLst>
          </a:blip>
          <a:srcRect l="1986" t="5209" r="4634" b="3632"/>
          <a:stretch/>
        </p:blipFill>
        <p:spPr bwMode="auto">
          <a:xfrm>
            <a:off x="1908689" y="3126013"/>
            <a:ext cx="2611869" cy="194500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7">
            <a:hlinkClick r:id="rId4"/>
          </p:cNvPr>
          <p:cNvSpPr txBox="1"/>
          <p:nvPr/>
        </p:nvSpPr>
        <p:spPr>
          <a:xfrm>
            <a:off x="2683067" y="5147264"/>
            <a:ext cx="1063112" cy="313932"/>
          </a:xfrm>
          <a:prstGeom prst="rect">
            <a:avLst/>
          </a:prstGeom>
          <a:noFill/>
        </p:spPr>
        <p:txBody>
          <a:bodyPr wrap="none" rtlCol="0">
            <a:spAutoFit/>
          </a:bodyPr>
          <a:lstStyle/>
          <a:p>
            <a:pPr algn="ctr">
              <a:lnSpc>
                <a:spcPct val="90000"/>
              </a:lnSpc>
            </a:pPr>
            <a:r>
              <a:rPr lang="en-US" sz="1600" u="sng" dirty="0" smtClean="0"/>
              <a:t>Alternator</a:t>
            </a:r>
            <a:endParaRPr lang="en-US" sz="1600" u="sng" dirty="0"/>
          </a:p>
        </p:txBody>
      </p:sp>
      <p:pic>
        <p:nvPicPr>
          <p:cNvPr id="3078" name="Picture 6" descr="http://www.ppgearbox.com.au/files/products/8_WRX6SPD_6G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4184738"/>
            <a:ext cx="2640756" cy="1980566"/>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7">
            <a:hlinkClick r:id="rId4"/>
          </p:cNvPr>
          <p:cNvSpPr txBox="1"/>
          <p:nvPr/>
        </p:nvSpPr>
        <p:spPr>
          <a:xfrm>
            <a:off x="6047162" y="3610822"/>
            <a:ext cx="776175" cy="313932"/>
          </a:xfrm>
          <a:prstGeom prst="rect">
            <a:avLst/>
          </a:prstGeom>
          <a:noFill/>
        </p:spPr>
        <p:txBody>
          <a:bodyPr wrap="none" rtlCol="0">
            <a:spAutoFit/>
          </a:bodyPr>
          <a:lstStyle/>
          <a:p>
            <a:pPr algn="ctr">
              <a:lnSpc>
                <a:spcPct val="90000"/>
              </a:lnSpc>
            </a:pPr>
            <a:r>
              <a:rPr lang="en-US" sz="1600" u="sng" dirty="0" smtClean="0"/>
              <a:t>Engine</a:t>
            </a:r>
            <a:endParaRPr lang="en-US" sz="1600" u="sng" dirty="0"/>
          </a:p>
        </p:txBody>
      </p:sp>
      <p:sp>
        <p:nvSpPr>
          <p:cNvPr id="10" name="CaixaDeTexto 7">
            <a:hlinkClick r:id="rId4"/>
          </p:cNvPr>
          <p:cNvSpPr txBox="1"/>
          <p:nvPr/>
        </p:nvSpPr>
        <p:spPr>
          <a:xfrm>
            <a:off x="6017899" y="6165304"/>
            <a:ext cx="907621" cy="313932"/>
          </a:xfrm>
          <a:prstGeom prst="rect">
            <a:avLst/>
          </a:prstGeom>
          <a:noFill/>
        </p:spPr>
        <p:txBody>
          <a:bodyPr wrap="none" rtlCol="0">
            <a:spAutoFit/>
          </a:bodyPr>
          <a:lstStyle/>
          <a:p>
            <a:pPr algn="ctr">
              <a:lnSpc>
                <a:spcPct val="90000"/>
              </a:lnSpc>
            </a:pPr>
            <a:r>
              <a:rPr lang="en-US" sz="1600" u="sng" dirty="0" smtClean="0"/>
              <a:t>Gearbox</a:t>
            </a:r>
            <a:endParaRPr lang="en-US" sz="1600" u="sng" dirty="0"/>
          </a:p>
        </p:txBody>
      </p:sp>
      <p:pic>
        <p:nvPicPr>
          <p:cNvPr id="4" name="Picture 3"/>
          <p:cNvPicPr>
            <a:picLocks noChangeAspect="1"/>
          </p:cNvPicPr>
          <p:nvPr/>
        </p:nvPicPr>
        <p:blipFill>
          <a:blip r:embed="rId6"/>
          <a:stretch>
            <a:fillRect/>
          </a:stretch>
        </p:blipFill>
        <p:spPr>
          <a:xfrm>
            <a:off x="5220072" y="1693358"/>
            <a:ext cx="2279806" cy="1901988"/>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pt-PT" smtClean="0"/>
              <a:pPr/>
              <a:t>8</a:t>
            </a:fld>
            <a:r>
              <a:rPr lang="pt-PT" smtClean="0"/>
              <a:t> / 40</a:t>
            </a:r>
            <a:endParaRPr lang="pt-PT" dirty="0"/>
          </a:p>
        </p:txBody>
      </p:sp>
    </p:spTree>
    <p:extLst>
      <p:ext uri="{BB962C8B-B14F-4D97-AF65-F5344CB8AC3E}">
        <p14:creationId xmlns:p14="http://schemas.microsoft.com/office/powerpoint/2010/main" val="160354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smtClean="0"/>
              <a:t>3</a:t>
            </a:r>
            <a:r>
              <a:rPr lang="en-US" sz="2600" dirty="0" smtClean="0">
                <a:solidFill>
                  <a:srgbClr val="92D050"/>
                </a:solidFill>
              </a:rPr>
              <a:t>.b. </a:t>
            </a:r>
            <a:r>
              <a:rPr lang="en-US" sz="2400" dirty="0"/>
              <a:t>Dataset </a:t>
            </a:r>
            <a:r>
              <a:rPr lang="en-US" sz="2400" dirty="0" smtClean="0"/>
              <a:t>overview</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smtClean="0"/>
              <a:t>Alternators</a:t>
            </a:r>
          </a:p>
          <a:p>
            <a:pPr lvl="1" algn="just">
              <a:lnSpc>
                <a:spcPct val="100000"/>
              </a:lnSpc>
            </a:pPr>
            <a:r>
              <a:rPr lang="en-US" sz="2000" dirty="0" smtClean="0"/>
              <a:t>84 pages</a:t>
            </a:r>
          </a:p>
          <a:p>
            <a:pPr lvl="1" algn="just">
              <a:lnSpc>
                <a:spcPct val="100000"/>
              </a:lnSpc>
            </a:pPr>
            <a:r>
              <a:rPr lang="en-US" sz="2000" dirty="0" smtClean="0"/>
              <a:t>56185 characters</a:t>
            </a:r>
          </a:p>
          <a:p>
            <a:pPr algn="just">
              <a:lnSpc>
                <a:spcPct val="100000"/>
              </a:lnSpc>
            </a:pPr>
            <a:r>
              <a:rPr lang="en-US" sz="2300" dirty="0" smtClean="0"/>
              <a:t>Engines</a:t>
            </a:r>
          </a:p>
          <a:p>
            <a:pPr lvl="1" algn="just">
              <a:lnSpc>
                <a:spcPct val="100000"/>
              </a:lnSpc>
            </a:pPr>
            <a:r>
              <a:rPr lang="en-US" sz="2000" dirty="0" smtClean="0"/>
              <a:t>148 </a:t>
            </a:r>
            <a:r>
              <a:rPr lang="en-US" sz="2000" dirty="0"/>
              <a:t>pages</a:t>
            </a:r>
          </a:p>
          <a:p>
            <a:pPr lvl="1" algn="just">
              <a:lnSpc>
                <a:spcPct val="100000"/>
              </a:lnSpc>
            </a:pPr>
            <a:r>
              <a:rPr lang="en-US" sz="2000" dirty="0" smtClean="0"/>
              <a:t>131287 characters</a:t>
            </a:r>
          </a:p>
          <a:p>
            <a:pPr algn="just">
              <a:lnSpc>
                <a:spcPct val="100000"/>
              </a:lnSpc>
            </a:pPr>
            <a:r>
              <a:rPr lang="en-US" sz="2300" dirty="0" smtClean="0"/>
              <a:t>Gearboxes</a:t>
            </a:r>
          </a:p>
          <a:p>
            <a:pPr lvl="1" algn="just">
              <a:lnSpc>
                <a:spcPct val="100000"/>
              </a:lnSpc>
            </a:pPr>
            <a:r>
              <a:rPr lang="en-US" sz="2000" dirty="0" smtClean="0"/>
              <a:t>221 </a:t>
            </a:r>
            <a:r>
              <a:rPr lang="en-US" sz="2000" dirty="0"/>
              <a:t>pages</a:t>
            </a:r>
          </a:p>
          <a:p>
            <a:pPr lvl="1" algn="just">
              <a:lnSpc>
                <a:spcPct val="100000"/>
              </a:lnSpc>
            </a:pPr>
            <a:r>
              <a:rPr lang="en-US" sz="2000" dirty="0" smtClean="0"/>
              <a:t>192424 characters</a:t>
            </a:r>
            <a:endParaRPr lang="en-US" sz="2300" dirty="0" smtClean="0"/>
          </a:p>
          <a:p>
            <a:pPr lvl="2" algn="just">
              <a:lnSpc>
                <a:spcPct val="100000"/>
              </a:lnSpc>
            </a:pPr>
            <a:endParaRPr lang="en-US" sz="1600" dirty="0" smtClean="0"/>
          </a:p>
        </p:txBody>
      </p:sp>
      <p:sp>
        <p:nvSpPr>
          <p:cNvPr id="8" name="Título 1"/>
          <p:cNvSpPr txBox="1">
            <a:spLocks/>
          </p:cNvSpPr>
          <p:nvPr/>
        </p:nvSpPr>
        <p:spPr>
          <a:xfrm>
            <a:off x="5436096" y="381000"/>
            <a:ext cx="3104122"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t>
            </a:r>
            <a:r>
              <a:rPr lang="en-US" sz="2600" dirty="0" smtClean="0">
                <a:solidFill>
                  <a:schemeClr val="accent3">
                    <a:lumMod val="75000"/>
                  </a:schemeClr>
                </a:solidFill>
              </a:rPr>
              <a:t>sources</a:t>
            </a:r>
            <a:endParaRPr lang="en-US" sz="2600" dirty="0">
              <a:solidFill>
                <a:schemeClr val="accent3">
                  <a:lumMod val="75000"/>
                </a:schemeClr>
              </a:solidFill>
            </a:endParaRPr>
          </a:p>
        </p:txBody>
      </p:sp>
      <p:sp>
        <p:nvSpPr>
          <p:cNvPr id="5" name="Slide Number Placeholder 4"/>
          <p:cNvSpPr>
            <a:spLocks noGrp="1"/>
          </p:cNvSpPr>
          <p:nvPr>
            <p:ph type="sldNum" sz="quarter" idx="12"/>
          </p:nvPr>
        </p:nvSpPr>
        <p:spPr/>
        <p:txBody>
          <a:bodyPr/>
          <a:lstStyle/>
          <a:p>
            <a:fld id="{2A013F82-EE5E-44EE-A61D-E31C6657F26F}" type="slidenum">
              <a:rPr lang="pt-PT" smtClean="0"/>
              <a:pPr/>
              <a:t>9</a:t>
            </a:fld>
            <a:r>
              <a:rPr lang="pt-PT" smtClean="0"/>
              <a:t> / 40</a:t>
            </a:r>
            <a:endParaRPr lang="pt-PT" dirty="0"/>
          </a:p>
        </p:txBody>
      </p:sp>
    </p:spTree>
    <p:extLst>
      <p:ext uri="{BB962C8B-B14F-4D97-AF65-F5344CB8AC3E}">
        <p14:creationId xmlns:p14="http://schemas.microsoft.com/office/powerpoint/2010/main" val="4253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90000"/>
          </a:lnSpc>
          <a:defRPr/>
        </a:defPPr>
      </a:lstStyle>
    </a:txDef>
  </a:objectDefaults>
  <a:extraClrSchemeLst/>
</a:theme>
</file>

<file path=ppt/theme/theme2.xml><?xml version="1.0" encoding="utf-8"?>
<a:theme xmlns:a="http://schemas.openxmlformats.org/drawingml/2006/main" name="Escritório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Escritório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E257D54-B65D-4775-8A47-BF76CA13EE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de túnel digital azul (ecrã panorâmico)</Template>
  <TotalTime>0</TotalTime>
  <Words>5438</Words>
  <Application>Microsoft Office PowerPoint</Application>
  <PresentationFormat>On-screen Show (4:3)</PresentationFormat>
  <Paragraphs>694</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Corbel</vt:lpstr>
      <vt:lpstr>Trebuchet MS</vt:lpstr>
      <vt:lpstr>Arial</vt:lpstr>
      <vt:lpstr>Digital Blue Tunnel 16x9</vt:lpstr>
      <vt:lpstr>Extraction of assembly information from instruction manuals</vt:lpstr>
      <vt:lpstr>Presentation outline</vt:lpstr>
      <vt:lpstr>1.a. Context</vt:lpstr>
      <vt:lpstr>1.b. Objectives</vt:lpstr>
      <vt:lpstr>2.a. Related work</vt:lpstr>
      <vt:lpstr>2.b. Related work</vt:lpstr>
      <vt:lpstr>2.c. Related work</vt:lpstr>
      <vt:lpstr>3.a. Dataset text categories</vt:lpstr>
      <vt:lpstr>3.b. Dataset overview</vt:lpstr>
      <vt:lpstr>4.a. Train | test | validation</vt:lpstr>
      <vt:lpstr>5.a.i. Rank-frequency - dataset</vt:lpstr>
      <vt:lpstr>5.a.ii. Rank-frequency - gearboxes</vt:lpstr>
      <vt:lpstr>5.b.i. Unigram model - dataset</vt:lpstr>
      <vt:lpstr>5.b.i. Unigram model - gearboxes</vt:lpstr>
      <vt:lpstr>5.b.i. Bigram model - dataset</vt:lpstr>
      <vt:lpstr>5.b.i. Bigram model - gearboxes</vt:lpstr>
      <vt:lpstr>5.b.i. Trigram model - dataset</vt:lpstr>
      <vt:lpstr>5.b.i. Trigram model - gearboxes</vt:lpstr>
      <vt:lpstr>5.b.i. Tetragram model - dataset</vt:lpstr>
      <vt:lpstr>5.b.i. Tetragram model - gearboxes</vt:lpstr>
      <vt:lpstr>5.c. Smoothing techniques</vt:lpstr>
      <vt:lpstr>5.d. N-gram models perplexities</vt:lpstr>
      <vt:lpstr>5.e.i Sentence generation</vt:lpstr>
      <vt:lpstr>5.e.i Sentence generation</vt:lpstr>
      <vt:lpstr>5.e.i Sentence generation</vt:lpstr>
      <vt:lpstr>5.e.i Sentence generation</vt:lpstr>
      <vt:lpstr>5.e.ii Sentence generation</vt:lpstr>
      <vt:lpstr>5.e.ii Sentence generation</vt:lpstr>
      <vt:lpstr>5.e.ii Sentence generation</vt:lpstr>
      <vt:lpstr>5.e.ii Sentence generation</vt:lpstr>
      <vt:lpstr>5.e.iii Sentence generation</vt:lpstr>
      <vt:lpstr>5.e.iii Sentence generation</vt:lpstr>
      <vt:lpstr>5.e.iii Sentence generation</vt:lpstr>
      <vt:lpstr>5.e.iii Sentence generation</vt:lpstr>
      <vt:lpstr>5.e.iv Sentence generation</vt:lpstr>
      <vt:lpstr>5.e.iv Sentence generation</vt:lpstr>
      <vt:lpstr>5.e.iv Sentence generation</vt:lpstr>
      <vt:lpstr>5.e.iv Sentence generation</vt:lpstr>
      <vt:lpstr>6. Future work</vt:lpstr>
      <vt:lpstr>Questions?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self-localization in dynamic environments</dc:title>
  <dc:creator/>
  <cp:keywords/>
  <cp:lastModifiedBy/>
  <cp:revision>2</cp:revision>
  <dcterms:created xsi:type="dcterms:W3CDTF">2013-12-03T17:56:49Z</dcterms:created>
  <dcterms:modified xsi:type="dcterms:W3CDTF">2015-12-01T16:00:31Z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